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  <p:sldMasterId id="2147483753" r:id="rId2"/>
  </p:sldMasterIdLst>
  <p:sldIdLst>
    <p:sldId id="266" r:id="rId3"/>
    <p:sldId id="267" r:id="rId4"/>
    <p:sldId id="279" r:id="rId5"/>
    <p:sldId id="332" r:id="rId6"/>
    <p:sldId id="258" r:id="rId7"/>
    <p:sldId id="259" r:id="rId8"/>
    <p:sldId id="264" r:id="rId9"/>
    <p:sldId id="333" r:id="rId10"/>
    <p:sldId id="261" r:id="rId11"/>
    <p:sldId id="335" r:id="rId12"/>
    <p:sldId id="334" r:id="rId13"/>
    <p:sldId id="283" r:id="rId14"/>
    <p:sldId id="272" r:id="rId1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60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374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528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783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378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549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192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132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821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803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862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514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863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2834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040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DFE8D-4BC9-44B7-A727-A7AF7E3E5A89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836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689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882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344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406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6434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8936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BE41-2B84-4EBF-A7C2-24E0A398D4D7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702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6BE41-2B84-4EBF-A7C2-24E0A398D4D7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1362A-7E76-464E-AD1F-0CBA224DD2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5761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DFE8D-4BC9-44B7-A727-A7AF7E3E5A89}" type="datetimeFigureOut">
              <a:rPr lang="pt-BR" smtClean="0"/>
              <a:t>02/04/2021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6EAA8-71DB-4272-B1AE-206CF2013C5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96985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gif"/><Relationship Id="rId4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86">
            <a:extLst>
              <a:ext uri="{FF2B5EF4-FFF2-40B4-BE49-F238E27FC236}">
                <a16:creationId xmlns:a16="http://schemas.microsoft.com/office/drawing/2014/main" id="{F56F5174-31D9-4DBB-AAB7-A1FD7BDB13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9" name="Picture 88">
            <a:extLst>
              <a:ext uri="{FF2B5EF4-FFF2-40B4-BE49-F238E27FC236}">
                <a16:creationId xmlns:a16="http://schemas.microsoft.com/office/drawing/2014/main" id="{AE113210-7872-481A-ADE6-3A05CCAF5E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010371" y="1137424"/>
            <a:ext cx="5057781" cy="255363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0000"/>
          </a:bodyPr>
          <a:lstStyle/>
          <a:p>
            <a:br>
              <a:rPr lang="pt-BR" sz="4800" dirty="0"/>
            </a:br>
            <a:r>
              <a:rPr lang="pt-BR" sz="4800" dirty="0"/>
              <a:t>Lição 1</a:t>
            </a:r>
            <a:br>
              <a:rPr lang="pt-BR" sz="4800" dirty="0"/>
            </a:br>
            <a:r>
              <a:rPr lang="pt-BR" sz="4800" dirty="0"/>
              <a:t>Mensageiros de Deus</a:t>
            </a:r>
          </a:p>
        </p:txBody>
      </p:sp>
      <p:sp>
        <p:nvSpPr>
          <p:cNvPr id="91" name="Freeform 62">
            <a:extLst>
              <a:ext uri="{FF2B5EF4-FFF2-40B4-BE49-F238E27FC236}">
                <a16:creationId xmlns:a16="http://schemas.microsoft.com/office/drawing/2014/main" id="{F9A95BEE-6BB1-4A28-A8E6-A34B2E42EF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Título 1"/>
          <p:cNvSpPr>
            <a:spLocks noGrp="1"/>
          </p:cNvSpPr>
          <p:nvPr>
            <p:ph type="subTitle" idx="1"/>
          </p:nvPr>
        </p:nvSpPr>
        <p:spPr>
          <a:xfrm>
            <a:off x="6010371" y="3218711"/>
            <a:ext cx="4977578" cy="363928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Assembleia de Deus </a:t>
            </a:r>
            <a:r>
              <a:rPr lang="en-US" sz="2000" dirty="0" err="1">
                <a:solidFill>
                  <a:srgbClr val="000000"/>
                </a:solidFill>
              </a:rPr>
              <a:t>em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Bangu</a:t>
            </a:r>
            <a:r>
              <a:rPr lang="en-US" sz="2000" dirty="0">
                <a:solidFill>
                  <a:srgbClr val="000000"/>
                </a:solidFill>
              </a:rPr>
              <a:t>. Pastor </a:t>
            </a:r>
            <a:r>
              <a:rPr lang="en-US" sz="2000" dirty="0" err="1">
                <a:solidFill>
                  <a:srgbClr val="000000"/>
                </a:solidFill>
              </a:rPr>
              <a:t>Presidente</a:t>
            </a:r>
            <a:r>
              <a:rPr lang="en-US" sz="2000" dirty="0">
                <a:solidFill>
                  <a:srgbClr val="000000"/>
                </a:solidFill>
              </a:rPr>
              <a:t> Sósteni Silva</a:t>
            </a:r>
            <a:br>
              <a:rPr lang="en-US" sz="2000" dirty="0">
                <a:solidFill>
                  <a:srgbClr val="000000"/>
                </a:solidFill>
              </a:rPr>
            </a:br>
            <a:br>
              <a:rPr lang="en-US" sz="2000" dirty="0">
                <a:solidFill>
                  <a:srgbClr val="000000"/>
                </a:solidFill>
              </a:rPr>
            </a:br>
            <a:r>
              <a:rPr lang="en-US" sz="2000" dirty="0" err="1">
                <a:solidFill>
                  <a:srgbClr val="000000"/>
                </a:solidFill>
              </a:rPr>
              <a:t>Congregação</a:t>
            </a:r>
            <a:r>
              <a:rPr lang="en-US" sz="2000" dirty="0">
                <a:solidFill>
                  <a:srgbClr val="000000"/>
                </a:solidFill>
              </a:rPr>
              <a:t> da </a:t>
            </a:r>
            <a:r>
              <a:rPr lang="en-US" sz="2000" dirty="0" err="1">
                <a:solidFill>
                  <a:srgbClr val="000000"/>
                </a:solidFill>
              </a:rPr>
              <a:t>Rua</a:t>
            </a:r>
            <a:r>
              <a:rPr lang="en-US" sz="2000" dirty="0">
                <a:solidFill>
                  <a:srgbClr val="000000"/>
                </a:solidFill>
              </a:rPr>
              <a:t> do </a:t>
            </a:r>
            <a:r>
              <a:rPr lang="en-US" sz="2000" dirty="0" err="1">
                <a:solidFill>
                  <a:srgbClr val="000000"/>
                </a:solidFill>
              </a:rPr>
              <a:t>Registro</a:t>
            </a:r>
            <a:r>
              <a:rPr lang="en-US" sz="2000" dirty="0">
                <a:solidFill>
                  <a:srgbClr val="000000"/>
                </a:solidFill>
              </a:rPr>
              <a:t>, 849. Pastor </a:t>
            </a:r>
            <a:r>
              <a:rPr lang="en-US" sz="2000" dirty="0" err="1">
                <a:solidFill>
                  <a:srgbClr val="000000"/>
                </a:solidFill>
              </a:rPr>
              <a:t>Dirigente</a:t>
            </a:r>
            <a:r>
              <a:rPr lang="en-US" sz="2000" dirty="0">
                <a:solidFill>
                  <a:srgbClr val="000000"/>
                </a:solidFill>
              </a:rPr>
              <a:t> Júlio Cesar Medeiros</a:t>
            </a:r>
            <a:br>
              <a:rPr lang="en-US" sz="2000" dirty="0">
                <a:solidFill>
                  <a:srgbClr val="000000"/>
                </a:solidFill>
              </a:rPr>
            </a:br>
            <a:br>
              <a:rPr lang="en-US" sz="2000" dirty="0">
                <a:solidFill>
                  <a:srgbClr val="000000"/>
                </a:solidFill>
              </a:rPr>
            </a:br>
            <a:r>
              <a:rPr lang="en-US" sz="2000" dirty="0">
                <a:solidFill>
                  <a:srgbClr val="000000"/>
                </a:solidFill>
              </a:rPr>
              <a:t>Professor da EBD - </a:t>
            </a:r>
            <a:r>
              <a:rPr lang="en-US" sz="2000" dirty="0" err="1">
                <a:solidFill>
                  <a:srgbClr val="000000"/>
                </a:solidFill>
              </a:rPr>
              <a:t>Trabalhador</a:t>
            </a:r>
            <a:r>
              <a:rPr lang="en-US" sz="2000" dirty="0">
                <a:solidFill>
                  <a:srgbClr val="000000"/>
                </a:solidFill>
              </a:rPr>
              <a:t>: </a:t>
            </a:r>
            <a:r>
              <a:rPr lang="en-US" sz="2000" dirty="0" err="1">
                <a:solidFill>
                  <a:srgbClr val="000000"/>
                </a:solidFill>
              </a:rPr>
              <a:t>Evandro</a:t>
            </a:r>
            <a:r>
              <a:rPr lang="en-US" sz="2000" dirty="0">
                <a:solidFill>
                  <a:srgbClr val="000000"/>
                </a:solidFill>
              </a:rPr>
              <a:t> Vieira de Andrade</a:t>
            </a:r>
            <a:br>
              <a:rPr lang="en-US" sz="2000" dirty="0">
                <a:solidFill>
                  <a:srgbClr val="000000"/>
                </a:solidFill>
              </a:rPr>
            </a:br>
            <a:r>
              <a:rPr lang="en-US" sz="2000" dirty="0">
                <a:solidFill>
                  <a:srgbClr val="000000"/>
                </a:solidFill>
              </a:rPr>
              <a:t> </a:t>
            </a:r>
          </a:p>
        </p:txBody>
      </p:sp>
      <p:pic>
        <p:nvPicPr>
          <p:cNvPr id="22" name="Picture 2" descr="Editora Betel - Livraria Evangélica - Edificando a Casa de Deus">
            <a:extLst>
              <a:ext uri="{FF2B5EF4-FFF2-40B4-BE49-F238E27FC236}">
                <a16:creationId xmlns:a16="http://schemas.microsoft.com/office/drawing/2014/main" id="{9F7C0866-040B-46AE-9461-AA858DD289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925" y="85017"/>
            <a:ext cx="5728149" cy="153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4" descr="Oi, panda">
            <a:extLst>
              <a:ext uri="{FF2B5EF4-FFF2-40B4-BE49-F238E27FC236}">
                <a16:creationId xmlns:a16="http://schemas.microsoft.com/office/drawing/2014/main" id="{309EA925-D9F2-4834-AFF9-570A16887F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804" y="913997"/>
            <a:ext cx="5205384" cy="520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84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rofetas menores lição 1">
            <a:extLst>
              <a:ext uri="{FF2B5EF4-FFF2-40B4-BE49-F238E27FC236}">
                <a16:creationId xmlns:a16="http://schemas.microsoft.com/office/drawing/2014/main" id="{F20460A2-5EA8-48EA-AF2D-DE6E8D2B798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0" r="2" b="7778"/>
          <a:stretch/>
        </p:blipFill>
        <p:spPr bwMode="auto">
          <a:xfrm>
            <a:off x="2027769" y="643466"/>
            <a:ext cx="8136462" cy="557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3B581176-2F6D-44F9-90E2-63933FA85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6890" y="5309160"/>
            <a:ext cx="1488499" cy="133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5536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9427AF5F-9A0E-42B7-A252-FD64C9885F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06443"/>
          </a:xfrm>
        </p:spPr>
        <p:txBody>
          <a:bodyPr>
            <a:normAutofit/>
          </a:bodyPr>
          <a:lstStyle/>
          <a:p>
            <a:r>
              <a:rPr lang="pt-BR" sz="4000"/>
              <a:t>Conclusão	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3949533"/>
          </a:xfrm>
        </p:spPr>
        <p:txBody>
          <a:bodyPr>
            <a:normAutofit/>
          </a:bodyPr>
          <a:lstStyle/>
          <a:p>
            <a:r>
              <a:rPr lang="pt-BR" dirty="0"/>
              <a:t>Os profetas menores transmitiram muitas mensagens de juízo, mas também foram usados para levar o concerto e renovar a aliança de Israel com Deus. De cada um dos 12 profetas menores, é possível aprender o que o Senhor do Seu povo ainda hoje.</a:t>
            </a:r>
          </a:p>
          <a:p>
            <a:endParaRPr lang="pt-BR" sz="2000" dirty="0"/>
          </a:p>
        </p:txBody>
      </p:sp>
      <p:pic>
        <p:nvPicPr>
          <p:cNvPr id="5" name="Imagem 4" descr="Como o panda">
            <a:extLst>
              <a:ext uri="{FF2B5EF4-FFF2-40B4-BE49-F238E27FC236}">
                <a16:creationId xmlns:a16="http://schemas.microsoft.com/office/drawing/2014/main" id="{601EB753-61AF-4F21-ABB0-BA0CA1998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105" y="1997576"/>
            <a:ext cx="46482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32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Uma imagem contendo pessoa, mulher, segurando, frente&#10;&#10;Descrição gerada automaticamente">
            <a:extLst>
              <a:ext uri="{FF2B5EF4-FFF2-40B4-BE49-F238E27FC236}">
                <a16:creationId xmlns:a16="http://schemas.microsoft.com/office/drawing/2014/main" id="{7195910B-10B0-46EC-87BF-E2C1FDFDA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297" y="409587"/>
            <a:ext cx="6718913" cy="5039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m 6" descr="Homem de terno azul&#10;&#10;Descrição gerada automaticamente">
            <a:extLst>
              <a:ext uri="{FF2B5EF4-FFF2-40B4-BE49-F238E27FC236}">
                <a16:creationId xmlns:a16="http://schemas.microsoft.com/office/drawing/2014/main" id="{C91BA2FA-4866-433D-9E8E-76E7E8AC04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0214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06C6A0B-6E45-488A-A1C5-5659EA8E23DE}"/>
              </a:ext>
            </a:extLst>
          </p:cNvPr>
          <p:cNvSpPr txBox="1"/>
          <p:nvPr/>
        </p:nvSpPr>
        <p:spPr>
          <a:xfrm>
            <a:off x="5362414" y="5858359"/>
            <a:ext cx="2479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/>
              <a:t>Pr. Júlio César Medeiros</a:t>
            </a:r>
            <a:endParaRPr lang="pt-BR" dirty="0"/>
          </a:p>
        </p:txBody>
      </p:sp>
      <p:pic>
        <p:nvPicPr>
          <p:cNvPr id="10" name="Gráfico 9" descr="Bolas de Harvey 100% com preenchimento sólido">
            <a:extLst>
              <a:ext uri="{FF2B5EF4-FFF2-40B4-BE49-F238E27FC236}">
                <a16:creationId xmlns:a16="http://schemas.microsoft.com/office/drawing/2014/main" id="{97E0EC46-731B-47A5-A9E3-A3868A3A8F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89717" y="5670046"/>
            <a:ext cx="914400" cy="914400"/>
          </a:xfrm>
          <a:prstGeom prst="rect">
            <a:avLst/>
          </a:prstGeom>
        </p:spPr>
      </p:pic>
      <p:pic>
        <p:nvPicPr>
          <p:cNvPr id="18" name="Gráfico 17" descr="Bolas de Harvey 100% com preenchimento sólido">
            <a:extLst>
              <a:ext uri="{FF2B5EF4-FFF2-40B4-BE49-F238E27FC236}">
                <a16:creationId xmlns:a16="http://schemas.microsoft.com/office/drawing/2014/main" id="{B816CE7D-B5E6-4048-BDFC-8A8C1ECBB6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14742" y="5670046"/>
            <a:ext cx="914400" cy="914400"/>
          </a:xfrm>
          <a:prstGeom prst="rect">
            <a:avLst/>
          </a:prstGeom>
        </p:spPr>
      </p:pic>
      <p:pic>
        <p:nvPicPr>
          <p:cNvPr id="20" name="Gráfico 19" descr="Bolas de Harvey 100% com preenchimento sólido">
            <a:extLst>
              <a:ext uri="{FF2B5EF4-FFF2-40B4-BE49-F238E27FC236}">
                <a16:creationId xmlns:a16="http://schemas.microsoft.com/office/drawing/2014/main" id="{5DB010EE-43C8-4970-841A-5A5A30E536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80630" y="56700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5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nscrever Se GIFs - Get the best GIF on GIPHY">
            <a:extLst>
              <a:ext uri="{FF2B5EF4-FFF2-40B4-BE49-F238E27FC236}">
                <a16:creationId xmlns:a16="http://schemas.microsoft.com/office/drawing/2014/main" id="{E04064F2-A5F6-440B-B641-A2A133F574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502" y="1072280"/>
            <a:ext cx="33909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Espaço Reservado para Conteúdo 4" descr="Interface gráfica do usuário, Aplicativo, Teams&#10;&#10;Descrição gerada automaticamente">
            <a:extLst>
              <a:ext uri="{FF2B5EF4-FFF2-40B4-BE49-F238E27FC236}">
                <a16:creationId xmlns:a16="http://schemas.microsoft.com/office/drawing/2014/main" id="{A9F5EA7E-3ABD-4172-921F-317104F28D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342" y="0"/>
            <a:ext cx="4823815" cy="6736398"/>
          </a:xfrm>
        </p:spPr>
      </p:pic>
      <p:pic>
        <p:nvPicPr>
          <p:cNvPr id="6" name="Imagem 5" descr="Forma&#10;&#10;Descrição gerada automaticamente com confiança baixa">
            <a:extLst>
              <a:ext uri="{FF2B5EF4-FFF2-40B4-BE49-F238E27FC236}">
                <a16:creationId xmlns:a16="http://schemas.microsoft.com/office/drawing/2014/main" id="{AE253FD1-C0CE-4E0E-88FD-AA090F4A86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64" y="2977280"/>
            <a:ext cx="3742258" cy="3673467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CEF2C47-6523-415F-BBD3-862C64C97ADE}"/>
              </a:ext>
            </a:extLst>
          </p:cNvPr>
          <p:cNvSpPr txBox="1"/>
          <p:nvPr/>
        </p:nvSpPr>
        <p:spPr>
          <a:xfrm>
            <a:off x="49975" y="219107"/>
            <a:ext cx="41148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dirty="0"/>
              <a:t>COMO AJUDAR?</a:t>
            </a:r>
          </a:p>
        </p:txBody>
      </p:sp>
      <p:pic>
        <p:nvPicPr>
          <p:cNvPr id="9" name="Imagem 8" descr="Desenho de rosto de pessoa&#10;&#10;Descrição gerada automaticamente com confiança baixa">
            <a:extLst>
              <a:ext uri="{FF2B5EF4-FFF2-40B4-BE49-F238E27FC236}">
                <a16:creationId xmlns:a16="http://schemas.microsoft.com/office/drawing/2014/main" id="{E33C4E3B-B16A-4F99-91E6-A345115CBD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125" y="121602"/>
            <a:ext cx="180975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73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63F5877B-98C7-49DD-83AB-0F6F57CB65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2FC60D6E-00C6-4D26-B88C-CCFF551782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2" r="-1" b="3380"/>
          <a:stretch/>
        </p:blipFill>
        <p:spPr bwMode="auto">
          <a:xfrm>
            <a:off x="7364078" y="-18"/>
            <a:ext cx="4827922" cy="6857999"/>
          </a:xfrm>
          <a:custGeom>
            <a:avLst/>
            <a:gdLst/>
            <a:ahLst/>
            <a:cxnLst/>
            <a:rect l="l" t="t" r="r" b="b"/>
            <a:pathLst>
              <a:path w="4827922" h="6858000">
                <a:moveTo>
                  <a:pt x="4441" y="0"/>
                </a:moveTo>
                <a:lnTo>
                  <a:pt x="4827922" y="0"/>
                </a:lnTo>
                <a:lnTo>
                  <a:pt x="4827922" y="6858000"/>
                </a:lnTo>
                <a:lnTo>
                  <a:pt x="0" y="6858000"/>
                </a:lnTo>
                <a:lnTo>
                  <a:pt x="106674" y="6638378"/>
                </a:lnTo>
                <a:cubicBezTo>
                  <a:pt x="530028" y="5720938"/>
                  <a:pt x="777229" y="4614948"/>
                  <a:pt x="777229" y="3424428"/>
                </a:cubicBezTo>
                <a:cubicBezTo>
                  <a:pt x="777229" y="2233909"/>
                  <a:pt x="530028" y="1127919"/>
                  <a:pt x="106674" y="210478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 descr="Sim, panda">
            <a:extLst>
              <a:ext uri="{FF2B5EF4-FFF2-40B4-BE49-F238E27FC236}">
                <a16:creationId xmlns:a16="http://schemas.microsoft.com/office/drawing/2014/main" id="{640FB86F-7803-4B78-AA33-78F549C5E6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7" r="13858" b="1"/>
          <a:stretch/>
        </p:blipFill>
        <p:spPr>
          <a:xfrm>
            <a:off x="3119360" y="18"/>
            <a:ext cx="4966290" cy="6857999"/>
          </a:xfrm>
          <a:custGeom>
            <a:avLst/>
            <a:gdLst/>
            <a:ahLst/>
            <a:cxnLst/>
            <a:rect l="l" t="t" r="r" b="b"/>
            <a:pathLst>
              <a:path w="4966290" h="6857999">
                <a:moveTo>
                  <a:pt x="0" y="0"/>
                </a:moveTo>
                <a:lnTo>
                  <a:pt x="4188230" y="0"/>
                </a:lnTo>
                <a:lnTo>
                  <a:pt x="4295735" y="210478"/>
                </a:lnTo>
                <a:cubicBezTo>
                  <a:pt x="4719089" y="1127919"/>
                  <a:pt x="4966290" y="2233909"/>
                  <a:pt x="4966290" y="3424428"/>
                </a:cubicBezTo>
                <a:cubicBezTo>
                  <a:pt x="4966290" y="4614948"/>
                  <a:pt x="4719089" y="5720938"/>
                  <a:pt x="4295735" y="6638378"/>
                </a:cubicBezTo>
                <a:lnTo>
                  <a:pt x="4183560" y="6857999"/>
                </a:lnTo>
                <a:lnTo>
                  <a:pt x="53039" y="6857999"/>
                </a:lnTo>
                <a:lnTo>
                  <a:pt x="132047" y="6695338"/>
                </a:lnTo>
                <a:cubicBezTo>
                  <a:pt x="555401" y="5777898"/>
                  <a:pt x="802602" y="4671908"/>
                  <a:pt x="802602" y="3481388"/>
                </a:cubicBezTo>
                <a:cubicBezTo>
                  <a:pt x="802602" y="2191659"/>
                  <a:pt x="512484" y="1001134"/>
                  <a:pt x="22579" y="42066"/>
                </a:cubicBezTo>
                <a:close/>
              </a:path>
            </a:pathLst>
          </a:custGeom>
        </p:spPr>
      </p:pic>
      <p:sp useBgFill="1">
        <p:nvSpPr>
          <p:cNvPr id="32" name="Freeform: Shape 31">
            <a:extLst>
              <a:ext uri="{FF2B5EF4-FFF2-40B4-BE49-F238E27FC236}">
                <a16:creationId xmlns:a16="http://schemas.microsoft.com/office/drawing/2014/main" id="{4EA91930-66BC-4C41-B4F5-C31EB216F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45815" cy="6858000"/>
          </a:xfrm>
          <a:custGeom>
            <a:avLst/>
            <a:gdLst>
              <a:gd name="connsiteX0" fmla="*/ 0 w 3945815"/>
              <a:gd name="connsiteY0" fmla="*/ 0 h 6858000"/>
              <a:gd name="connsiteX1" fmla="*/ 3138662 w 3945815"/>
              <a:gd name="connsiteY1" fmla="*/ 0 h 6858000"/>
              <a:gd name="connsiteX2" fmla="*/ 3275260 w 3945815"/>
              <a:gd name="connsiteY2" fmla="*/ 267438 h 6858000"/>
              <a:gd name="connsiteX3" fmla="*/ 3945815 w 3945815"/>
              <a:gd name="connsiteY3" fmla="*/ 3481388 h 6858000"/>
              <a:gd name="connsiteX4" fmla="*/ 3275260 w 3945815"/>
              <a:gd name="connsiteY4" fmla="*/ 6695338 h 6858000"/>
              <a:gd name="connsiteX5" fmla="*/ 3192177 w 3945815"/>
              <a:gd name="connsiteY5" fmla="*/ 6858000 h 6858000"/>
              <a:gd name="connsiteX6" fmla="*/ 0 w 39458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45815" h="6858000">
                <a:moveTo>
                  <a:pt x="0" y="0"/>
                </a:moveTo>
                <a:lnTo>
                  <a:pt x="3138662" y="0"/>
                </a:lnTo>
                <a:lnTo>
                  <a:pt x="3275260" y="267438"/>
                </a:lnTo>
                <a:cubicBezTo>
                  <a:pt x="3698614" y="1184879"/>
                  <a:pt x="3945815" y="2290869"/>
                  <a:pt x="3945815" y="3481388"/>
                </a:cubicBezTo>
                <a:cubicBezTo>
                  <a:pt x="3945815" y="4671908"/>
                  <a:pt x="3698614" y="5777898"/>
                  <a:pt x="3275260" y="6695338"/>
                </a:cubicBezTo>
                <a:lnTo>
                  <a:pt x="319217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4" name="Freeform: Shape 33">
            <a:extLst>
              <a:ext uri="{FF2B5EF4-FFF2-40B4-BE49-F238E27FC236}">
                <a16:creationId xmlns:a16="http://schemas.microsoft.com/office/drawing/2014/main" id="{6313CF8F-B436-401E-9575-DE0F8E8B5B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36670" cy="6858000"/>
          </a:xfrm>
          <a:custGeom>
            <a:avLst/>
            <a:gdLst>
              <a:gd name="connsiteX0" fmla="*/ 0 w 3936670"/>
              <a:gd name="connsiteY0" fmla="*/ 0 h 6858000"/>
              <a:gd name="connsiteX1" fmla="*/ 3129517 w 3936670"/>
              <a:gd name="connsiteY1" fmla="*/ 0 h 6858000"/>
              <a:gd name="connsiteX2" fmla="*/ 3266115 w 3936670"/>
              <a:gd name="connsiteY2" fmla="*/ 267438 h 6858000"/>
              <a:gd name="connsiteX3" fmla="*/ 3936670 w 3936670"/>
              <a:gd name="connsiteY3" fmla="*/ 3481388 h 6858000"/>
              <a:gd name="connsiteX4" fmla="*/ 3266115 w 3936670"/>
              <a:gd name="connsiteY4" fmla="*/ 6695338 h 6858000"/>
              <a:gd name="connsiteX5" fmla="*/ 3183032 w 3936670"/>
              <a:gd name="connsiteY5" fmla="*/ 6858000 h 6858000"/>
              <a:gd name="connsiteX6" fmla="*/ 0 w 39366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6670" h="6858000">
                <a:moveTo>
                  <a:pt x="0" y="0"/>
                </a:moveTo>
                <a:lnTo>
                  <a:pt x="3129517" y="0"/>
                </a:lnTo>
                <a:lnTo>
                  <a:pt x="3266115" y="267438"/>
                </a:lnTo>
                <a:cubicBezTo>
                  <a:pt x="3689469" y="1184879"/>
                  <a:pt x="3936670" y="2290869"/>
                  <a:pt x="3936670" y="3481388"/>
                </a:cubicBezTo>
                <a:cubicBezTo>
                  <a:pt x="3936670" y="4671908"/>
                  <a:pt x="3689469" y="5777898"/>
                  <a:pt x="3266115" y="6695338"/>
                </a:cubicBezTo>
                <a:lnTo>
                  <a:pt x="3183032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9281D261-09B9-4E23-9B76-9905B8141F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8056" y="681038"/>
            <a:ext cx="2804504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2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Objetivo da lição</a:t>
            </a:r>
            <a:br>
              <a:rPr lang="en-US" sz="2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28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A38CFE9-C30A-4551-ACCB-D5808FBC39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16867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7EF550F-47CE-4FB2-9DAC-12AD835C8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2" y="2089941"/>
            <a:ext cx="2834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48056" y="2258171"/>
            <a:ext cx="2804504" cy="3918792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endParaRPr lang="en-US" sz="1800" dirty="0"/>
          </a:p>
          <a:p>
            <a:r>
              <a:rPr lang="pt-BR" sz="3200" dirty="0">
                <a:latin typeface="+mj-lt"/>
                <a:ea typeface="+mj-ea"/>
                <a:cs typeface="+mj-cs"/>
              </a:rPr>
              <a:t>Reconhecer a importância dos Profetas Menores  para a História do povo de Israel..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7186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ixaDeTexto 11">
            <a:extLst>
              <a:ext uri="{FF2B5EF4-FFF2-40B4-BE49-F238E27FC236}">
                <a16:creationId xmlns:a16="http://schemas.microsoft.com/office/drawing/2014/main" id="{C44C653F-FDFC-4450-9906-C852D7A0E7F0}"/>
              </a:ext>
            </a:extLst>
          </p:cNvPr>
          <p:cNvSpPr txBox="1"/>
          <p:nvPr/>
        </p:nvSpPr>
        <p:spPr>
          <a:xfrm>
            <a:off x="580260" y="1810836"/>
            <a:ext cx="4641445" cy="37856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sz="4800" b="1" dirty="0"/>
              <a:t>Versículo-chave</a:t>
            </a:r>
          </a:p>
          <a:p>
            <a:r>
              <a:rPr lang="pt-BR" sz="3200" dirty="0">
                <a:latin typeface="+mj-lt"/>
                <a:ea typeface="+mj-ea"/>
                <a:cs typeface="+mj-cs"/>
              </a:rPr>
              <a:t>“E dentre os vossos filhos levantei profetas, e dentre os vosso mancebos, nazireus. Não é isso assim, filhos de Israel? Diz o Senhor”, Am 2.11</a:t>
            </a:r>
          </a:p>
        </p:txBody>
      </p:sp>
      <p:pic>
        <p:nvPicPr>
          <p:cNvPr id="14" name="Imagem 13" descr="Oi, panda">
            <a:extLst>
              <a:ext uri="{FF2B5EF4-FFF2-40B4-BE49-F238E27FC236}">
                <a16:creationId xmlns:a16="http://schemas.microsoft.com/office/drawing/2014/main" id="{46992A5E-49A1-4CD9-A0CF-7B76A1FD6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705" y="176465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49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pt-BR" sz="5400"/>
              <a:t>Introdução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pt-BR" sz="2000"/>
              <a:t>O profeta é o mensageiro da </a:t>
            </a:r>
            <a:r>
              <a:rPr lang="pt-BR" sz="2000" b="1"/>
              <a:t>vontade de Deus </a:t>
            </a:r>
            <a:r>
              <a:rPr lang="pt-BR" sz="2000"/>
              <a:t>para o homem. Por intermédio dos Profetas, o Senhor repreendeu reis e nações pagãs, mas também exortou e orientou seus servos.</a:t>
            </a:r>
          </a:p>
          <a:p>
            <a:pPr marL="0" indent="0">
              <a:buNone/>
            </a:pPr>
            <a:r>
              <a:rPr lang="pt-BR" sz="2000"/>
              <a:t>No At, o profeta era chamado por Deus para cumprir uma ou varias tarefas, especialmente a de levar mensagem divina a um povo ou a um indivíduo especifico.</a:t>
            </a:r>
          </a:p>
          <a:p>
            <a:pPr marL="0" indent="0">
              <a:buNone/>
            </a:pPr>
            <a:r>
              <a:rPr lang="pt-BR" sz="2000"/>
              <a:t>Deus chamou homens comuns, em épocas e situações diferentes, para que fossem sua voz na Terra, por isso era comum ouvi-los proclamar: “Assim diz o Senhor”.</a:t>
            </a:r>
          </a:p>
          <a:p>
            <a:pPr marL="0" indent="0">
              <a:buNone/>
            </a:pPr>
            <a:r>
              <a:rPr lang="pt-BR" sz="2000"/>
              <a:t>Eles eram responsáveis por denunciar situações como: </a:t>
            </a:r>
            <a:r>
              <a:rPr lang="pt-BR" sz="2000" b="1"/>
              <a:t>corrupção, injustiça social, abuso de autoridade, afrouxamento dos padrões morais, e frieza espiritual</a:t>
            </a:r>
            <a:r>
              <a:rPr lang="pt-BR" sz="2000"/>
              <a:t>.</a:t>
            </a:r>
          </a:p>
        </p:txBody>
      </p:sp>
      <p:pic>
        <p:nvPicPr>
          <p:cNvPr id="5" name="Picture 4" descr="Elias persevera até o fim; ele transfere sua designação para Eliseu |  Profeta elias, Arte da bíblia, Elias">
            <a:extLst>
              <a:ext uri="{FF2B5EF4-FFF2-40B4-BE49-F238E27FC236}">
                <a16:creationId xmlns:a16="http://schemas.microsoft.com/office/drawing/2014/main" id="{E0150A48-8B45-4D1F-A86A-FFDBCA6360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76" r="21822" b="2"/>
          <a:stretch/>
        </p:blipFill>
        <p:spPr bwMode="auto">
          <a:xfrm>
            <a:off x="7675658" y="2093976"/>
            <a:ext cx="3941064" cy="409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01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C17DE74-01C9-4859-B65A-85CF999E85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68C0432-0E90-4CC1-8CD3-D44A90DF0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347414"/>
          </a:xfrm>
          <a:custGeom>
            <a:avLst/>
            <a:gdLst>
              <a:gd name="connsiteX0" fmla="*/ 0 w 12192000"/>
              <a:gd name="connsiteY0" fmla="*/ 0 h 2347414"/>
              <a:gd name="connsiteX1" fmla="*/ 12192000 w 12192000"/>
              <a:gd name="connsiteY1" fmla="*/ 0 h 2347414"/>
              <a:gd name="connsiteX2" fmla="*/ 12192000 w 12192000"/>
              <a:gd name="connsiteY2" fmla="*/ 1736458 h 2347414"/>
              <a:gd name="connsiteX3" fmla="*/ 11967601 w 12192000"/>
              <a:gd name="connsiteY3" fmla="*/ 1784034 h 2347414"/>
              <a:gd name="connsiteX4" fmla="*/ 10829000 w 12192000"/>
              <a:gd name="connsiteY4" fmla="*/ 1983294 h 2347414"/>
              <a:gd name="connsiteX5" fmla="*/ 10743779 w 12192000"/>
              <a:gd name="connsiteY5" fmla="*/ 1996027 h 2347414"/>
              <a:gd name="connsiteX6" fmla="*/ 10829254 w 12192000"/>
              <a:gd name="connsiteY6" fmla="*/ 1987751 h 2347414"/>
              <a:gd name="connsiteX7" fmla="*/ 10847162 w 12192000"/>
              <a:gd name="connsiteY7" fmla="*/ 1988388 h 2347414"/>
              <a:gd name="connsiteX8" fmla="*/ 11575155 w 12192000"/>
              <a:gd name="connsiteY8" fmla="*/ 1921415 h 2347414"/>
              <a:gd name="connsiteX9" fmla="*/ 12192000 w 12192000"/>
              <a:gd name="connsiteY9" fmla="*/ 1851213 h 2347414"/>
              <a:gd name="connsiteX10" fmla="*/ 12192000 w 12192000"/>
              <a:gd name="connsiteY10" fmla="*/ 1907356 h 2347414"/>
              <a:gd name="connsiteX11" fmla="*/ 12035532 w 12192000"/>
              <a:gd name="connsiteY11" fmla="*/ 1927033 h 2347414"/>
              <a:gd name="connsiteX12" fmla="*/ 11576932 w 12192000"/>
              <a:gd name="connsiteY12" fmla="*/ 1976291 h 2347414"/>
              <a:gd name="connsiteX13" fmla="*/ 10627316 w 12192000"/>
              <a:gd name="connsiteY13" fmla="*/ 2061470 h 2347414"/>
              <a:gd name="connsiteX14" fmla="*/ 9804196 w 12192000"/>
              <a:gd name="connsiteY14" fmla="*/ 2123478 h 2347414"/>
              <a:gd name="connsiteX15" fmla="*/ 9243851 w 12192000"/>
              <a:gd name="connsiteY15" fmla="*/ 2180008 h 2347414"/>
              <a:gd name="connsiteX16" fmla="*/ 8731259 w 12192000"/>
              <a:gd name="connsiteY16" fmla="*/ 2225081 h 2347414"/>
              <a:gd name="connsiteX17" fmla="*/ 8065752 w 12192000"/>
              <a:gd name="connsiteY17" fmla="*/ 2271681 h 2347414"/>
              <a:gd name="connsiteX18" fmla="*/ 7658065 w 12192000"/>
              <a:gd name="connsiteY18" fmla="*/ 2292562 h 2347414"/>
              <a:gd name="connsiteX19" fmla="*/ 6531024 w 12192000"/>
              <a:gd name="connsiteY19" fmla="*/ 2324138 h 2347414"/>
              <a:gd name="connsiteX20" fmla="*/ 6178331 w 12192000"/>
              <a:gd name="connsiteY20" fmla="*/ 2345655 h 2347414"/>
              <a:gd name="connsiteX21" fmla="*/ 5977282 w 12192000"/>
              <a:gd name="connsiteY21" fmla="*/ 2344127 h 2347414"/>
              <a:gd name="connsiteX22" fmla="*/ 5367658 w 12192000"/>
              <a:gd name="connsiteY22" fmla="*/ 2329230 h 2347414"/>
              <a:gd name="connsiteX23" fmla="*/ 4387306 w 12192000"/>
              <a:gd name="connsiteY23" fmla="*/ 2288614 h 2347414"/>
              <a:gd name="connsiteX24" fmla="*/ 4180287 w 12192000"/>
              <a:gd name="connsiteY24" fmla="*/ 2280211 h 2347414"/>
              <a:gd name="connsiteX25" fmla="*/ 3842199 w 12192000"/>
              <a:gd name="connsiteY25" fmla="*/ 2257039 h 2347414"/>
              <a:gd name="connsiteX26" fmla="*/ 3730309 w 12192000"/>
              <a:gd name="connsiteY26" fmla="*/ 2251182 h 2347414"/>
              <a:gd name="connsiteX27" fmla="*/ 3425496 w 12192000"/>
              <a:gd name="connsiteY27" fmla="*/ 2231320 h 2347414"/>
              <a:gd name="connsiteX28" fmla="*/ 3076106 w 12192000"/>
              <a:gd name="connsiteY28" fmla="*/ 2201781 h 2347414"/>
              <a:gd name="connsiteX29" fmla="*/ 2819682 w 12192000"/>
              <a:gd name="connsiteY29" fmla="*/ 2182427 h 2347414"/>
              <a:gd name="connsiteX30" fmla="*/ 2525539 w 12192000"/>
              <a:gd name="connsiteY30" fmla="*/ 2152888 h 2347414"/>
              <a:gd name="connsiteX31" fmla="*/ 2311915 w 12192000"/>
              <a:gd name="connsiteY31" fmla="*/ 2133536 h 2347414"/>
              <a:gd name="connsiteX32" fmla="*/ 2054223 w 12192000"/>
              <a:gd name="connsiteY32" fmla="*/ 2104760 h 2347414"/>
              <a:gd name="connsiteX33" fmla="*/ 1865367 w 12192000"/>
              <a:gd name="connsiteY33" fmla="*/ 2084770 h 2347414"/>
              <a:gd name="connsiteX34" fmla="*/ 1629263 w 12192000"/>
              <a:gd name="connsiteY34" fmla="*/ 2055996 h 2347414"/>
              <a:gd name="connsiteX35" fmla="*/ 1458823 w 12192000"/>
              <a:gd name="connsiteY35" fmla="*/ 2035751 h 2347414"/>
              <a:gd name="connsiteX36" fmla="*/ 1241390 w 12192000"/>
              <a:gd name="connsiteY36" fmla="*/ 2007103 h 2347414"/>
              <a:gd name="connsiteX37" fmla="*/ 1047453 w 12192000"/>
              <a:gd name="connsiteY37" fmla="*/ 1980748 h 2347414"/>
              <a:gd name="connsiteX38" fmla="*/ 814907 w 12192000"/>
              <a:gd name="connsiteY38" fmla="*/ 1949045 h 2347414"/>
              <a:gd name="connsiteX39" fmla="*/ 592649 w 12192000"/>
              <a:gd name="connsiteY39" fmla="*/ 1913776 h 2347414"/>
              <a:gd name="connsiteX40" fmla="*/ 343591 w 12192000"/>
              <a:gd name="connsiteY40" fmla="*/ 1872650 h 2347414"/>
              <a:gd name="connsiteX41" fmla="*/ 35731 w 12192000"/>
              <a:gd name="connsiteY41" fmla="*/ 1821722 h 2347414"/>
              <a:gd name="connsiteX42" fmla="*/ 0 w 12192000"/>
              <a:gd name="connsiteY42" fmla="*/ 1814848 h 2347414"/>
              <a:gd name="connsiteX43" fmla="*/ 0 w 12192000"/>
              <a:gd name="connsiteY43" fmla="*/ 1758489 h 2347414"/>
              <a:gd name="connsiteX44" fmla="*/ 274248 w 12192000"/>
              <a:gd name="connsiteY44" fmla="*/ 1808735 h 2347414"/>
              <a:gd name="connsiteX45" fmla="*/ 498157 w 12192000"/>
              <a:gd name="connsiteY45" fmla="*/ 1846167 h 2347414"/>
              <a:gd name="connsiteX46" fmla="*/ 722828 w 12192000"/>
              <a:gd name="connsiteY46" fmla="*/ 1878635 h 2347414"/>
              <a:gd name="connsiteX47" fmla="*/ 949913 w 12192000"/>
              <a:gd name="connsiteY47" fmla="*/ 1912375 h 2347414"/>
              <a:gd name="connsiteX48" fmla="*/ 1195414 w 12192000"/>
              <a:gd name="connsiteY48" fmla="*/ 1947516 h 2347414"/>
              <a:gd name="connsiteX49" fmla="*/ 1342867 w 12192000"/>
              <a:gd name="connsiteY49" fmla="*/ 1968397 h 2347414"/>
              <a:gd name="connsiteX50" fmla="*/ 1518007 w 12192000"/>
              <a:gd name="connsiteY50" fmla="*/ 1988006 h 2347414"/>
              <a:gd name="connsiteX51" fmla="*/ 1701403 w 12192000"/>
              <a:gd name="connsiteY51" fmla="*/ 2010669 h 2347414"/>
              <a:gd name="connsiteX52" fmla="*/ 1879210 w 12192000"/>
              <a:gd name="connsiteY52" fmla="*/ 2031167 h 2347414"/>
              <a:gd name="connsiteX53" fmla="*/ 2068702 w 12192000"/>
              <a:gd name="connsiteY53" fmla="*/ 2052940 h 2347414"/>
              <a:gd name="connsiteX54" fmla="*/ 2212090 w 12192000"/>
              <a:gd name="connsiteY54" fmla="*/ 2067583 h 2347414"/>
              <a:gd name="connsiteX55" fmla="*/ 2416949 w 12192000"/>
              <a:gd name="connsiteY55" fmla="*/ 2089609 h 2347414"/>
              <a:gd name="connsiteX56" fmla="*/ 2582055 w 12192000"/>
              <a:gd name="connsiteY56" fmla="*/ 2105397 h 2347414"/>
              <a:gd name="connsiteX57" fmla="*/ 2802282 w 12192000"/>
              <a:gd name="connsiteY57" fmla="*/ 2126405 h 2347414"/>
              <a:gd name="connsiteX58" fmla="*/ 2984916 w 12192000"/>
              <a:gd name="connsiteY58" fmla="*/ 2141684 h 2347414"/>
              <a:gd name="connsiteX59" fmla="*/ 3241847 w 12192000"/>
              <a:gd name="connsiteY59" fmla="*/ 2164094 h 2347414"/>
              <a:gd name="connsiteX60" fmla="*/ 3439848 w 12192000"/>
              <a:gd name="connsiteY60" fmla="*/ 2176826 h 2347414"/>
              <a:gd name="connsiteX61" fmla="*/ 3658678 w 12192000"/>
              <a:gd name="connsiteY61" fmla="*/ 2194523 h 2347414"/>
              <a:gd name="connsiteX62" fmla="*/ 3881317 w 12192000"/>
              <a:gd name="connsiteY62" fmla="*/ 2206491 h 2347414"/>
              <a:gd name="connsiteX63" fmla="*/ 4148916 w 12192000"/>
              <a:gd name="connsiteY63" fmla="*/ 2225081 h 2347414"/>
              <a:gd name="connsiteX64" fmla="*/ 4468337 w 12192000"/>
              <a:gd name="connsiteY64" fmla="*/ 2237813 h 2347414"/>
              <a:gd name="connsiteX65" fmla="*/ 4605375 w 12192000"/>
              <a:gd name="connsiteY65" fmla="*/ 2240232 h 2347414"/>
              <a:gd name="connsiteX66" fmla="*/ 4527647 w 12192000"/>
              <a:gd name="connsiteY66" fmla="*/ 2236412 h 2347414"/>
              <a:gd name="connsiteX67" fmla="*/ 4175589 w 12192000"/>
              <a:gd name="connsiteY67" fmla="*/ 2212985 h 2347414"/>
              <a:gd name="connsiteX68" fmla="*/ 3988255 w 12192000"/>
              <a:gd name="connsiteY68" fmla="*/ 2200253 h 2347414"/>
              <a:gd name="connsiteX69" fmla="*/ 3686492 w 12192000"/>
              <a:gd name="connsiteY69" fmla="*/ 2176062 h 2347414"/>
              <a:gd name="connsiteX70" fmla="*/ 3517320 w 12192000"/>
              <a:gd name="connsiteY70" fmla="*/ 2163330 h 2347414"/>
              <a:gd name="connsiteX71" fmla="*/ 3258357 w 12192000"/>
              <a:gd name="connsiteY71" fmla="*/ 2139519 h 2347414"/>
              <a:gd name="connsiteX72" fmla="*/ 3101506 w 12192000"/>
              <a:gd name="connsiteY72" fmla="*/ 2126787 h 2347414"/>
              <a:gd name="connsiteX73" fmla="*/ 2809395 w 12192000"/>
              <a:gd name="connsiteY73" fmla="*/ 2097502 h 2347414"/>
              <a:gd name="connsiteX74" fmla="*/ 2598566 w 12192000"/>
              <a:gd name="connsiteY74" fmla="*/ 2078532 h 2347414"/>
              <a:gd name="connsiteX75" fmla="*/ 2337444 w 12192000"/>
              <a:gd name="connsiteY75" fmla="*/ 2048611 h 2347414"/>
              <a:gd name="connsiteX76" fmla="*/ 2091054 w 12192000"/>
              <a:gd name="connsiteY76" fmla="*/ 2023146 h 2347414"/>
              <a:gd name="connsiteX77" fmla="*/ 1755761 w 12192000"/>
              <a:gd name="connsiteY77" fmla="*/ 1981384 h 2347414"/>
              <a:gd name="connsiteX78" fmla="*/ 1441169 w 12192000"/>
              <a:gd name="connsiteY78" fmla="*/ 1943824 h 2347414"/>
              <a:gd name="connsiteX79" fmla="*/ 1017607 w 12192000"/>
              <a:gd name="connsiteY79" fmla="*/ 1883345 h 2347414"/>
              <a:gd name="connsiteX80" fmla="*/ 594427 w 12192000"/>
              <a:gd name="connsiteY80" fmla="*/ 1821849 h 2347414"/>
              <a:gd name="connsiteX81" fmla="*/ 200711 w 12192000"/>
              <a:gd name="connsiteY81" fmla="*/ 1755132 h 2347414"/>
              <a:gd name="connsiteX82" fmla="*/ 0 w 12192000"/>
              <a:gd name="connsiteY82" fmla="*/ 1718743 h 2347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2192000" h="2347414">
                <a:moveTo>
                  <a:pt x="0" y="0"/>
                </a:moveTo>
                <a:lnTo>
                  <a:pt x="12192000" y="0"/>
                </a:lnTo>
                <a:lnTo>
                  <a:pt x="12192000" y="1736458"/>
                </a:lnTo>
                <a:lnTo>
                  <a:pt x="11967601" y="1784034"/>
                </a:lnTo>
                <a:cubicBezTo>
                  <a:pt x="11589888" y="1859409"/>
                  <a:pt x="11209762" y="1923961"/>
                  <a:pt x="10829000" y="1983294"/>
                </a:cubicBezTo>
                <a:lnTo>
                  <a:pt x="10743779" y="1996027"/>
                </a:lnTo>
                <a:cubicBezTo>
                  <a:pt x="10772495" y="1996778"/>
                  <a:pt x="10801211" y="1993989"/>
                  <a:pt x="10829254" y="1987751"/>
                </a:cubicBezTo>
                <a:cubicBezTo>
                  <a:pt x="10835198" y="1988337"/>
                  <a:pt x="10841180" y="1988553"/>
                  <a:pt x="10847162" y="1988388"/>
                </a:cubicBezTo>
                <a:cubicBezTo>
                  <a:pt x="11090123" y="1968907"/>
                  <a:pt x="11332703" y="1945734"/>
                  <a:pt x="11575155" y="1921415"/>
                </a:cubicBezTo>
                <a:lnTo>
                  <a:pt x="12192000" y="1851213"/>
                </a:lnTo>
                <a:lnTo>
                  <a:pt x="12192000" y="1907356"/>
                </a:lnTo>
                <a:lnTo>
                  <a:pt x="12035532" y="1927033"/>
                </a:lnTo>
                <a:cubicBezTo>
                  <a:pt x="11882793" y="1944747"/>
                  <a:pt x="11729910" y="1961077"/>
                  <a:pt x="11576932" y="1976291"/>
                </a:cubicBezTo>
                <a:cubicBezTo>
                  <a:pt x="11260690" y="2008122"/>
                  <a:pt x="10944193" y="2037279"/>
                  <a:pt x="10627316" y="2061470"/>
                </a:cubicBezTo>
                <a:cubicBezTo>
                  <a:pt x="10352985" y="2082351"/>
                  <a:pt x="10078401" y="2100431"/>
                  <a:pt x="9804196" y="2123478"/>
                </a:cubicBezTo>
                <a:cubicBezTo>
                  <a:pt x="9617118" y="2139137"/>
                  <a:pt x="9430675" y="2161674"/>
                  <a:pt x="9243851" y="2180008"/>
                </a:cubicBezTo>
                <a:cubicBezTo>
                  <a:pt x="9073157" y="2196433"/>
                  <a:pt x="8902207" y="2211966"/>
                  <a:pt x="8731259" y="2225081"/>
                </a:cubicBezTo>
                <a:cubicBezTo>
                  <a:pt x="8509507" y="2242054"/>
                  <a:pt x="8287667" y="2257586"/>
                  <a:pt x="8065752" y="2271681"/>
                </a:cubicBezTo>
                <a:cubicBezTo>
                  <a:pt x="7929984" y="2280466"/>
                  <a:pt x="7793961" y="2285814"/>
                  <a:pt x="7658065" y="2292562"/>
                </a:cubicBezTo>
                <a:cubicBezTo>
                  <a:pt x="7282640" y="2311661"/>
                  <a:pt x="6906704" y="2314208"/>
                  <a:pt x="6531024" y="2324138"/>
                </a:cubicBezTo>
                <a:cubicBezTo>
                  <a:pt x="6413417" y="2327322"/>
                  <a:pt x="6295937" y="2338399"/>
                  <a:pt x="6178331" y="2345655"/>
                </a:cubicBezTo>
                <a:cubicBezTo>
                  <a:pt x="6111271" y="2349730"/>
                  <a:pt x="6044342" y="2345655"/>
                  <a:pt x="5977282" y="2344127"/>
                </a:cubicBezTo>
                <a:cubicBezTo>
                  <a:pt x="5774073" y="2338908"/>
                  <a:pt x="5570866" y="2334960"/>
                  <a:pt x="5367658" y="2329230"/>
                </a:cubicBezTo>
                <a:cubicBezTo>
                  <a:pt x="5040746" y="2319809"/>
                  <a:pt x="4713963" y="2306274"/>
                  <a:pt x="4387306" y="2288614"/>
                </a:cubicBezTo>
                <a:cubicBezTo>
                  <a:pt x="4318342" y="2284796"/>
                  <a:pt x="4249253" y="2284286"/>
                  <a:pt x="4180287" y="2280211"/>
                </a:cubicBezTo>
                <a:cubicBezTo>
                  <a:pt x="4067634" y="2273463"/>
                  <a:pt x="3954980" y="2265060"/>
                  <a:pt x="3842199" y="2257039"/>
                </a:cubicBezTo>
                <a:cubicBezTo>
                  <a:pt x="3804988" y="2254492"/>
                  <a:pt x="3767648" y="2254620"/>
                  <a:pt x="3730309" y="2251182"/>
                </a:cubicBezTo>
                <a:cubicBezTo>
                  <a:pt x="3628704" y="2242142"/>
                  <a:pt x="3527101" y="2238449"/>
                  <a:pt x="3425496" y="2231320"/>
                </a:cubicBezTo>
                <a:cubicBezTo>
                  <a:pt x="3308906" y="2222534"/>
                  <a:pt x="3192569" y="2211330"/>
                  <a:pt x="3076106" y="2201781"/>
                </a:cubicBezTo>
                <a:cubicBezTo>
                  <a:pt x="2990757" y="2194905"/>
                  <a:pt x="2905157" y="2190067"/>
                  <a:pt x="2819682" y="2182427"/>
                </a:cubicBezTo>
                <a:cubicBezTo>
                  <a:pt x="2721507" y="2173515"/>
                  <a:pt x="2623586" y="2162311"/>
                  <a:pt x="2525539" y="2152888"/>
                </a:cubicBezTo>
                <a:cubicBezTo>
                  <a:pt x="2454289" y="2145886"/>
                  <a:pt x="2383038" y="2140920"/>
                  <a:pt x="2311915" y="2133536"/>
                </a:cubicBezTo>
                <a:cubicBezTo>
                  <a:pt x="2225933" y="2124749"/>
                  <a:pt x="2140204" y="2114182"/>
                  <a:pt x="2054223" y="2104760"/>
                </a:cubicBezTo>
                <a:cubicBezTo>
                  <a:pt x="1990719" y="2097758"/>
                  <a:pt x="1928233" y="2092028"/>
                  <a:pt x="1865367" y="2084770"/>
                </a:cubicBezTo>
                <a:cubicBezTo>
                  <a:pt x="1786622" y="2075603"/>
                  <a:pt x="1708006" y="2065545"/>
                  <a:pt x="1629263" y="2055996"/>
                </a:cubicBezTo>
                <a:cubicBezTo>
                  <a:pt x="1572492" y="2049120"/>
                  <a:pt x="1515595" y="2043264"/>
                  <a:pt x="1458823" y="2035751"/>
                </a:cubicBezTo>
                <a:cubicBezTo>
                  <a:pt x="1386303" y="2026585"/>
                  <a:pt x="1313784" y="2016780"/>
                  <a:pt x="1241390" y="2007103"/>
                </a:cubicBezTo>
                <a:lnTo>
                  <a:pt x="1047453" y="1980748"/>
                </a:lnTo>
                <a:cubicBezTo>
                  <a:pt x="969980" y="1970180"/>
                  <a:pt x="892254" y="1960377"/>
                  <a:pt x="814907" y="1949045"/>
                </a:cubicBezTo>
                <a:cubicBezTo>
                  <a:pt x="740609" y="1938094"/>
                  <a:pt x="666692" y="1925744"/>
                  <a:pt x="592649" y="1913776"/>
                </a:cubicBezTo>
                <a:cubicBezTo>
                  <a:pt x="509587" y="1900280"/>
                  <a:pt x="426653" y="1886274"/>
                  <a:pt x="343591" y="1872650"/>
                </a:cubicBezTo>
                <a:cubicBezTo>
                  <a:pt x="240972" y="1855716"/>
                  <a:pt x="138225" y="1839673"/>
                  <a:pt x="35731" y="1821722"/>
                </a:cubicBezTo>
                <a:lnTo>
                  <a:pt x="0" y="1814848"/>
                </a:lnTo>
                <a:lnTo>
                  <a:pt x="0" y="1758489"/>
                </a:lnTo>
                <a:lnTo>
                  <a:pt x="274248" y="1808735"/>
                </a:lnTo>
                <a:cubicBezTo>
                  <a:pt x="348926" y="1821467"/>
                  <a:pt x="423604" y="1832798"/>
                  <a:pt x="498157" y="1846167"/>
                </a:cubicBezTo>
                <a:cubicBezTo>
                  <a:pt x="572708" y="1859536"/>
                  <a:pt x="647896" y="1867813"/>
                  <a:pt x="722828" y="1878635"/>
                </a:cubicBezTo>
                <a:cubicBezTo>
                  <a:pt x="797762" y="1889457"/>
                  <a:pt x="874219" y="1901426"/>
                  <a:pt x="949913" y="1912375"/>
                </a:cubicBezTo>
                <a:cubicBezTo>
                  <a:pt x="1031704" y="1924343"/>
                  <a:pt x="1113496" y="1935802"/>
                  <a:pt x="1195414" y="1947516"/>
                </a:cubicBezTo>
                <a:cubicBezTo>
                  <a:pt x="1244566" y="1954519"/>
                  <a:pt x="1293589" y="1962285"/>
                  <a:pt x="1342867" y="1968397"/>
                </a:cubicBezTo>
                <a:cubicBezTo>
                  <a:pt x="1401162" y="1975656"/>
                  <a:pt x="1459712" y="1981130"/>
                  <a:pt x="1518007" y="1988006"/>
                </a:cubicBezTo>
                <a:cubicBezTo>
                  <a:pt x="1579224" y="1995263"/>
                  <a:pt x="1640186" y="2003411"/>
                  <a:pt x="1701403" y="2010669"/>
                </a:cubicBezTo>
                <a:cubicBezTo>
                  <a:pt x="1762618" y="2017926"/>
                  <a:pt x="1820279" y="2024292"/>
                  <a:pt x="1879210" y="2031167"/>
                </a:cubicBezTo>
                <a:cubicBezTo>
                  <a:pt x="1942712" y="2038425"/>
                  <a:pt x="2006214" y="2046064"/>
                  <a:pt x="2068702" y="2052940"/>
                </a:cubicBezTo>
                <a:cubicBezTo>
                  <a:pt x="2116455" y="2058160"/>
                  <a:pt x="2164335" y="2062362"/>
                  <a:pt x="2212090" y="2067583"/>
                </a:cubicBezTo>
                <a:cubicBezTo>
                  <a:pt x="2280419" y="2074967"/>
                  <a:pt x="2348493" y="2085152"/>
                  <a:pt x="2416949" y="2089609"/>
                </a:cubicBezTo>
                <a:cubicBezTo>
                  <a:pt x="2472070" y="2093302"/>
                  <a:pt x="2526936" y="2099540"/>
                  <a:pt x="2582055" y="2105397"/>
                </a:cubicBezTo>
                <a:cubicBezTo>
                  <a:pt x="2655337" y="2113291"/>
                  <a:pt x="2729001" y="2119785"/>
                  <a:pt x="2802282" y="2126405"/>
                </a:cubicBezTo>
                <a:cubicBezTo>
                  <a:pt x="2862991" y="2131753"/>
                  <a:pt x="2924207" y="2136337"/>
                  <a:pt x="2984916" y="2141684"/>
                </a:cubicBezTo>
                <a:cubicBezTo>
                  <a:pt x="3070516" y="2149324"/>
                  <a:pt x="3156373" y="2152888"/>
                  <a:pt x="3241847" y="2164094"/>
                </a:cubicBezTo>
                <a:cubicBezTo>
                  <a:pt x="3307255" y="2172624"/>
                  <a:pt x="3374060" y="2169822"/>
                  <a:pt x="3439848" y="2176826"/>
                </a:cubicBezTo>
                <a:cubicBezTo>
                  <a:pt x="3512622" y="2184592"/>
                  <a:pt x="3585777" y="2186247"/>
                  <a:pt x="3658678" y="2194523"/>
                </a:cubicBezTo>
                <a:cubicBezTo>
                  <a:pt x="3731578" y="2202800"/>
                  <a:pt x="3807019" y="2201781"/>
                  <a:pt x="3881317" y="2206491"/>
                </a:cubicBezTo>
                <a:cubicBezTo>
                  <a:pt x="3970222" y="2212094"/>
                  <a:pt x="4059124" y="2223552"/>
                  <a:pt x="4148916" y="2225081"/>
                </a:cubicBezTo>
                <a:cubicBezTo>
                  <a:pt x="4255600" y="2226736"/>
                  <a:pt x="4361779" y="2236539"/>
                  <a:pt x="4468337" y="2237813"/>
                </a:cubicBezTo>
                <a:cubicBezTo>
                  <a:pt x="4511390" y="2238577"/>
                  <a:pt x="4554190" y="2246852"/>
                  <a:pt x="4605375" y="2240232"/>
                </a:cubicBezTo>
                <a:cubicBezTo>
                  <a:pt x="4574131" y="2238704"/>
                  <a:pt x="4550762" y="2237940"/>
                  <a:pt x="4527647" y="2236412"/>
                </a:cubicBezTo>
                <a:cubicBezTo>
                  <a:pt x="4410293" y="2228773"/>
                  <a:pt x="4292942" y="2220751"/>
                  <a:pt x="4175589" y="2212985"/>
                </a:cubicBezTo>
                <a:cubicBezTo>
                  <a:pt x="4113101" y="2208783"/>
                  <a:pt x="4050615" y="2205219"/>
                  <a:pt x="3988255" y="2200253"/>
                </a:cubicBezTo>
                <a:cubicBezTo>
                  <a:pt x="3887668" y="2192487"/>
                  <a:pt x="3787079" y="2184082"/>
                  <a:pt x="3686492" y="2176062"/>
                </a:cubicBezTo>
                <a:cubicBezTo>
                  <a:pt x="3630102" y="2171605"/>
                  <a:pt x="3573711" y="2168040"/>
                  <a:pt x="3517320" y="2163330"/>
                </a:cubicBezTo>
                <a:cubicBezTo>
                  <a:pt x="3430958" y="2155689"/>
                  <a:pt x="3344721" y="2147159"/>
                  <a:pt x="3258357" y="2139519"/>
                </a:cubicBezTo>
                <a:cubicBezTo>
                  <a:pt x="3206031" y="2134809"/>
                  <a:pt x="3153705" y="2131371"/>
                  <a:pt x="3101506" y="2126787"/>
                </a:cubicBezTo>
                <a:cubicBezTo>
                  <a:pt x="3004220" y="2117365"/>
                  <a:pt x="2907061" y="2106798"/>
                  <a:pt x="2809395" y="2097502"/>
                </a:cubicBezTo>
                <a:cubicBezTo>
                  <a:pt x="2739161" y="2090628"/>
                  <a:pt x="2668673" y="2085916"/>
                  <a:pt x="2598566" y="2078532"/>
                </a:cubicBezTo>
                <a:cubicBezTo>
                  <a:pt x="2511441" y="2069365"/>
                  <a:pt x="2424569" y="2058160"/>
                  <a:pt x="2337444" y="2048611"/>
                </a:cubicBezTo>
                <a:cubicBezTo>
                  <a:pt x="2255399" y="2039699"/>
                  <a:pt x="2173099" y="2032950"/>
                  <a:pt x="2091054" y="2023146"/>
                </a:cubicBezTo>
                <a:cubicBezTo>
                  <a:pt x="1979162" y="2010414"/>
                  <a:pt x="1867524" y="1995008"/>
                  <a:pt x="1755761" y="1981384"/>
                </a:cubicBezTo>
                <a:cubicBezTo>
                  <a:pt x="1650982" y="1968652"/>
                  <a:pt x="1545821" y="1957830"/>
                  <a:pt x="1441169" y="1943824"/>
                </a:cubicBezTo>
                <a:cubicBezTo>
                  <a:pt x="1299813" y="1924980"/>
                  <a:pt x="1158837" y="1903718"/>
                  <a:pt x="1017607" y="1883345"/>
                </a:cubicBezTo>
                <a:cubicBezTo>
                  <a:pt x="876378" y="1862974"/>
                  <a:pt x="735402" y="1844003"/>
                  <a:pt x="594427" y="1821849"/>
                </a:cubicBezTo>
                <a:cubicBezTo>
                  <a:pt x="462850" y="1801222"/>
                  <a:pt x="331526" y="1778304"/>
                  <a:pt x="200711" y="1755132"/>
                </a:cubicBezTo>
                <a:lnTo>
                  <a:pt x="0" y="1718743"/>
                </a:lnTo>
                <a:close/>
              </a:path>
            </a:pathLst>
          </a:custGeom>
          <a:solidFill>
            <a:schemeClr val="accent2"/>
          </a:solidFill>
          <a:ln w="81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3" name="Imagem 12" descr="Mulher em uma cadeira de rodas aplaudindo as duas mãos">
            <a:extLst>
              <a:ext uri="{FF2B5EF4-FFF2-40B4-BE49-F238E27FC236}">
                <a16:creationId xmlns:a16="http://schemas.microsoft.com/office/drawing/2014/main" id="{E1EB6F6F-6EA5-4101-85CA-C3B3EE082C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476" y="3187528"/>
            <a:ext cx="1790165" cy="3790159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401221"/>
            <a:ext cx="10515600" cy="1348065"/>
          </a:xfrm>
        </p:spPr>
        <p:txBody>
          <a:bodyPr>
            <a:normAutofit/>
          </a:bodyPr>
          <a:lstStyle/>
          <a:p>
            <a:r>
              <a:rPr lang="pt-BR" sz="5400">
                <a:solidFill>
                  <a:srgbClr val="FFFFFF"/>
                </a:solidFill>
              </a:rPr>
              <a:t>Atividade em grupo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4032" y="1517822"/>
            <a:ext cx="5696415" cy="4604197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sz="2000" dirty="0"/>
              <a:t> </a:t>
            </a:r>
            <a:r>
              <a:rPr lang="pt-BR" sz="2400" dirty="0"/>
              <a:t>Escreva no quadro, ou prepare um cartaz, com a questão abaixo. OS PROFETAS MENORES RECEBERAM ESTE NOME POROUE: </a:t>
            </a:r>
          </a:p>
          <a:p>
            <a:r>
              <a:rPr lang="pt-BR" sz="2400" dirty="0"/>
              <a:t>A) Eram de baixa estatura. </a:t>
            </a:r>
          </a:p>
          <a:p>
            <a:r>
              <a:rPr lang="pt-BR" sz="2400" dirty="0"/>
              <a:t>B) Transmitiam mensagens de pouca importância. </a:t>
            </a:r>
          </a:p>
          <a:p>
            <a:r>
              <a:rPr lang="pt-BR" sz="2400" dirty="0"/>
              <a:t>C) Tinham nome curto. </a:t>
            </a:r>
          </a:p>
          <a:p>
            <a:r>
              <a:rPr lang="pt-BR" sz="2400" dirty="0"/>
              <a:t>D) Seus livros são pequenos, embora com conteúdo importante. </a:t>
            </a:r>
          </a:p>
          <a:p>
            <a:r>
              <a:rPr lang="pt-BR" sz="2400" dirty="0"/>
              <a:t>E) Nenhuma das alternativas acima. 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1602270-9FCB-4082-BA69-0E98F1920674}"/>
              </a:ext>
            </a:extLst>
          </p:cNvPr>
          <p:cNvSpPr txBox="1"/>
          <p:nvPr/>
        </p:nvSpPr>
        <p:spPr>
          <a:xfrm>
            <a:off x="5993974" y="2228671"/>
            <a:ext cx="6093994" cy="12003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dirty="0"/>
              <a:t>Leve alguns brindes para quem acertar a resposta:</a:t>
            </a:r>
          </a:p>
          <a:p>
            <a:r>
              <a:rPr lang="pt-BR" dirty="0"/>
              <a:t>Explique que, apesar de terem deixado um volume pequeno de registros, os Profetas Menores foram muito usados pelo Espírito Santo para transmitir a vontade de Deus aos homens.</a:t>
            </a:r>
          </a:p>
        </p:txBody>
      </p:sp>
    </p:spTree>
    <p:extLst>
      <p:ext uri="{BB962C8B-B14F-4D97-AF65-F5344CB8AC3E}">
        <p14:creationId xmlns:p14="http://schemas.microsoft.com/office/powerpoint/2010/main" val="279426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8" name="Rectangle 70">
            <a:extLst>
              <a:ext uri="{FF2B5EF4-FFF2-40B4-BE49-F238E27FC236}">
                <a16:creationId xmlns:a16="http://schemas.microsoft.com/office/drawing/2014/main" id="{46708FAB-3898-47A9-B05A-AB9ECBD9E7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9988" y="-200556"/>
            <a:ext cx="10117810" cy="1150470"/>
          </a:xfrm>
        </p:spPr>
        <p:txBody>
          <a:bodyPr anchor="b">
            <a:normAutofit/>
          </a:bodyPr>
          <a:lstStyle/>
          <a:p>
            <a:r>
              <a:rPr lang="pt-BR" sz="4000" dirty="0"/>
              <a:t>1. Conhecendo os Profetas Menores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34391" y="2767263"/>
            <a:ext cx="4861387" cy="2792369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t">
            <a:normAutofit/>
          </a:bodyPr>
          <a:lstStyle/>
          <a:p>
            <a:pPr marL="0" indent="0">
              <a:buNone/>
            </a:pPr>
            <a:r>
              <a:rPr lang="pt-BR" sz="2400" dirty="0"/>
              <a:t>Os 12 </a:t>
            </a:r>
            <a:r>
              <a:rPr lang="pt-BR" sz="2400" b="1" dirty="0"/>
              <a:t>profetas</a:t>
            </a:r>
            <a:r>
              <a:rPr lang="pt-BR" sz="2400" dirty="0"/>
              <a:t> menores, Oséias, Joel, Amós, Abdias, Jonas, Miquéias, </a:t>
            </a:r>
            <a:r>
              <a:rPr lang="pt-BR" sz="2400" dirty="0" err="1"/>
              <a:t>Naum</a:t>
            </a:r>
            <a:r>
              <a:rPr lang="pt-BR" sz="2400" dirty="0"/>
              <a:t>, Habacuque, Sofonias, Ageu, Zacarias e Malaquias.</a:t>
            </a:r>
          </a:p>
          <a:p>
            <a:pPr marL="0" indent="0">
              <a:buNone/>
            </a:pPr>
            <a:r>
              <a:rPr lang="pt-BR" sz="2400" dirty="0"/>
              <a:t>Os 4 </a:t>
            </a:r>
            <a:r>
              <a:rPr lang="pt-BR" sz="2400" b="1" dirty="0"/>
              <a:t>profetas maiores</a:t>
            </a:r>
            <a:r>
              <a:rPr lang="pt-BR" sz="2400" dirty="0"/>
              <a:t>, Isaías, Jeremias, Ezequiel e Daniel. </a:t>
            </a:r>
          </a:p>
          <a:p>
            <a:endParaRPr lang="pt-BR" sz="1100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2E438CA0-CB4D-4C94-8C39-9C7FC9BBEE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1962"/>
            <a:ext cx="12191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6B2C05E3-84E7-4957-95EF-B471CBF71C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1962"/>
            <a:ext cx="4076698" cy="464399"/>
          </a:xfrm>
          <a:prstGeom prst="rect">
            <a:avLst/>
          </a:prstGeom>
          <a:gradFill>
            <a:gsLst>
              <a:gs pos="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B85F516A-F81F-40BE-9D6E-FC39A19516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4654" y="215282"/>
            <a:ext cx="2088450" cy="1870379"/>
          </a:xfrm>
          <a:prstGeom prst="rect">
            <a:avLst/>
          </a:prstGeom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3D1755BD-DEB1-444B-BCDE-981557A7DD35}"/>
              </a:ext>
            </a:extLst>
          </p:cNvPr>
          <p:cNvSpPr txBox="1"/>
          <p:nvPr/>
        </p:nvSpPr>
        <p:spPr>
          <a:xfrm>
            <a:off x="334391" y="975837"/>
            <a:ext cx="6093994" cy="147732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sz="1800" dirty="0"/>
              <a:t>A classificação “Profetas Menores” não se refere a menor ou maior importância desses profetas, mas ao tamanho dos seus escritos. O volume de todas as mensagens dos 12 Profetas Menores é consideravelmente menor que a reunião de todos os escritos dos quatro profetas maiores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843F1E7C-0626-4922-A66C-140EAC5F2AAD}"/>
              </a:ext>
            </a:extLst>
          </p:cNvPr>
          <p:cNvSpPr txBox="1"/>
          <p:nvPr/>
        </p:nvSpPr>
        <p:spPr>
          <a:xfrm>
            <a:off x="5620068" y="2322455"/>
            <a:ext cx="6103036" cy="452431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dirty="0"/>
              <a:t>Os profetas, tanto os menores quanto os maiores, transmitiram a vontade de Deus às doze tribos de Israel antes, durante e após o exílio. Alguns profetas profetizaram ao Reino do Norte (Israel); outros, ao Reino do Sul (Judá). É importante saber que a divisão do Reino aconteceu após a morte do rei Salomão, quando </a:t>
            </a:r>
            <a:r>
              <a:rPr lang="pt-BR" dirty="0" err="1"/>
              <a:t>Roboão</a:t>
            </a:r>
            <a:r>
              <a:rPr lang="pt-BR" dirty="0"/>
              <a:t>, seu filho, assumiu o trono. Como a carga de impostos deixada por Salomão era muito pesada, </a:t>
            </a:r>
            <a:r>
              <a:rPr lang="pt-BR" dirty="0" err="1"/>
              <a:t>Jeroboão</a:t>
            </a:r>
            <a:r>
              <a:rPr lang="pt-BR" dirty="0"/>
              <a:t> pediu ao novo rei que a diminuísse para beneficiar o povo. </a:t>
            </a:r>
            <a:r>
              <a:rPr lang="pt-BR" dirty="0" err="1"/>
              <a:t>Roboão</a:t>
            </a:r>
            <a:r>
              <a:rPr lang="pt-BR" dirty="0"/>
              <a:t> buscou o conselho dos anciãos, que o orientaram a conceder o pedido, pois assim, as pessoas ficariam satisfeitas e o serviriam com alegria (1Rs 12.3-7). O rei, porém, também se aconselhou com seus jovens amigos, e eles o orientaram a ser ainda mais rigoroso que seu pai, Salomão, e assim ele fez (1Rs 12.8-14). Revoltado, o povo instituiu </a:t>
            </a:r>
            <a:r>
              <a:rPr lang="pt-BR" dirty="0" err="1"/>
              <a:t>Jeroboão</a:t>
            </a:r>
            <a:r>
              <a:rPr lang="pt-BR" dirty="0"/>
              <a:t> rei de dez das doze tribos de Israel; apenas Benjamim e Judá continuaram sob o comando de </a:t>
            </a:r>
            <a:r>
              <a:rPr lang="pt-BR" dirty="0" err="1"/>
              <a:t>Roboão</a:t>
            </a:r>
            <a:r>
              <a:rPr lang="pt-B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692002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418" y="901211"/>
            <a:ext cx="8573144" cy="5512395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E3022829-480E-4529-99F9-2CA77D4003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932" y="352149"/>
            <a:ext cx="2091109" cy="187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33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pt-BR" sz="5400"/>
              <a:t>2. O Ministério Profético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r>
              <a:rPr lang="pt-BR" sz="2000" dirty="0"/>
              <a:t>Por causa da desobediência o povo de Deus passou longos anos no cativeiro de outras nações, até que Deus os trouxe de volta do exílio. Por intermédio dos profetas, Deus advertiu o povo sobre o risco da rebeldia. (Os 8.7-8)</a:t>
            </a:r>
          </a:p>
          <a:p>
            <a:r>
              <a:rPr lang="pt-BR" sz="2000" dirty="0"/>
              <a:t>Os mensageiros do Senhor, por tanto, foram usados para chamar o povo, do Reino do Norte e Sul  ao arrependimento. Oseias (Reino do Norte), proclamando que o amor supera a dor; Joel (Reino do Sul), divulgando que o Dia do Senhor vem; Amós (Reino do Norte), apregoando justiça e retidão, além de alertar sobre as respostas divina ao pecado; Jonas (Reino do Sul), exortando que a Salvação Messiânica e o juízo estão próximos; e </a:t>
            </a:r>
            <a:r>
              <a:rPr lang="pt-BR" sz="2000" dirty="0" err="1"/>
              <a:t>Naum</a:t>
            </a:r>
            <a:r>
              <a:rPr lang="pt-BR" sz="2000" dirty="0"/>
              <a:t> (Reino do Sul), que anunciou a destruição iminente de Nínive (Capital da Assíria).</a:t>
            </a:r>
          </a:p>
          <a:p>
            <a:r>
              <a:rPr lang="pt-BR" sz="2000" dirty="0"/>
              <a:t>Em sua imensa misericórdia, </a:t>
            </a:r>
            <a:r>
              <a:rPr lang="pt-BR" sz="2000" b="1" dirty="0"/>
              <a:t>o Senhor também usou profetas para encorajar e fortalecer o povo durante o exílio</a:t>
            </a:r>
            <a:r>
              <a:rPr lang="pt-BR" sz="2000" dirty="0"/>
              <a:t>; cuidando para que não perdessem a esperança de voltar a sua terra (Jr 29.1,10)</a:t>
            </a:r>
          </a:p>
          <a:p>
            <a:r>
              <a:rPr lang="pt-BR" sz="2000" dirty="0"/>
              <a:t>Algumas mulheres também receberam esse ministério, como profetizas: </a:t>
            </a:r>
            <a:r>
              <a:rPr lang="pt-BR" sz="2000" dirty="0" err="1"/>
              <a:t>Miriã</a:t>
            </a:r>
            <a:r>
              <a:rPr lang="pt-BR" sz="2000" dirty="0"/>
              <a:t> (</a:t>
            </a:r>
            <a:r>
              <a:rPr lang="pt-BR" sz="2000" dirty="0" err="1"/>
              <a:t>Êx</a:t>
            </a:r>
            <a:r>
              <a:rPr lang="pt-BR" sz="2000" dirty="0"/>
              <a:t>. 15.20), Débora (</a:t>
            </a:r>
            <a:r>
              <a:rPr lang="pt-BR" sz="2000" dirty="0" err="1"/>
              <a:t>Jz</a:t>
            </a:r>
            <a:r>
              <a:rPr lang="pt-BR" sz="2000" dirty="0"/>
              <a:t> 4.4) e </a:t>
            </a:r>
            <a:r>
              <a:rPr lang="pt-BR" sz="2000" dirty="0" err="1"/>
              <a:t>Hulda</a:t>
            </a:r>
            <a:r>
              <a:rPr lang="pt-BR" sz="2000" dirty="0"/>
              <a:t> (2Rs 22.14)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41100AF5-A414-4130-92DF-940F2D5085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1308" y="5677889"/>
            <a:ext cx="1124984" cy="100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8264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7">
            <a:extLst>
              <a:ext uri="{FF2B5EF4-FFF2-40B4-BE49-F238E27FC236}">
                <a16:creationId xmlns:a16="http://schemas.microsoft.com/office/drawing/2014/main" id="{AC17DE74-01C9-4859-B65A-85CF999E85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9">
            <a:extLst>
              <a:ext uri="{FF2B5EF4-FFF2-40B4-BE49-F238E27FC236}">
                <a16:creationId xmlns:a16="http://schemas.microsoft.com/office/drawing/2014/main" id="{068C0432-0E90-4CC1-8CD3-D44A90DF0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347414"/>
          </a:xfrm>
          <a:custGeom>
            <a:avLst/>
            <a:gdLst>
              <a:gd name="connsiteX0" fmla="*/ 0 w 12192000"/>
              <a:gd name="connsiteY0" fmla="*/ 0 h 2347414"/>
              <a:gd name="connsiteX1" fmla="*/ 12192000 w 12192000"/>
              <a:gd name="connsiteY1" fmla="*/ 0 h 2347414"/>
              <a:gd name="connsiteX2" fmla="*/ 12192000 w 12192000"/>
              <a:gd name="connsiteY2" fmla="*/ 1736458 h 2347414"/>
              <a:gd name="connsiteX3" fmla="*/ 11967601 w 12192000"/>
              <a:gd name="connsiteY3" fmla="*/ 1784034 h 2347414"/>
              <a:gd name="connsiteX4" fmla="*/ 10829000 w 12192000"/>
              <a:gd name="connsiteY4" fmla="*/ 1983294 h 2347414"/>
              <a:gd name="connsiteX5" fmla="*/ 10743779 w 12192000"/>
              <a:gd name="connsiteY5" fmla="*/ 1996027 h 2347414"/>
              <a:gd name="connsiteX6" fmla="*/ 10829254 w 12192000"/>
              <a:gd name="connsiteY6" fmla="*/ 1987751 h 2347414"/>
              <a:gd name="connsiteX7" fmla="*/ 10847162 w 12192000"/>
              <a:gd name="connsiteY7" fmla="*/ 1988388 h 2347414"/>
              <a:gd name="connsiteX8" fmla="*/ 11575155 w 12192000"/>
              <a:gd name="connsiteY8" fmla="*/ 1921415 h 2347414"/>
              <a:gd name="connsiteX9" fmla="*/ 12192000 w 12192000"/>
              <a:gd name="connsiteY9" fmla="*/ 1851213 h 2347414"/>
              <a:gd name="connsiteX10" fmla="*/ 12192000 w 12192000"/>
              <a:gd name="connsiteY10" fmla="*/ 1907356 h 2347414"/>
              <a:gd name="connsiteX11" fmla="*/ 12035532 w 12192000"/>
              <a:gd name="connsiteY11" fmla="*/ 1927033 h 2347414"/>
              <a:gd name="connsiteX12" fmla="*/ 11576932 w 12192000"/>
              <a:gd name="connsiteY12" fmla="*/ 1976291 h 2347414"/>
              <a:gd name="connsiteX13" fmla="*/ 10627316 w 12192000"/>
              <a:gd name="connsiteY13" fmla="*/ 2061470 h 2347414"/>
              <a:gd name="connsiteX14" fmla="*/ 9804196 w 12192000"/>
              <a:gd name="connsiteY14" fmla="*/ 2123478 h 2347414"/>
              <a:gd name="connsiteX15" fmla="*/ 9243851 w 12192000"/>
              <a:gd name="connsiteY15" fmla="*/ 2180008 h 2347414"/>
              <a:gd name="connsiteX16" fmla="*/ 8731259 w 12192000"/>
              <a:gd name="connsiteY16" fmla="*/ 2225081 h 2347414"/>
              <a:gd name="connsiteX17" fmla="*/ 8065752 w 12192000"/>
              <a:gd name="connsiteY17" fmla="*/ 2271681 h 2347414"/>
              <a:gd name="connsiteX18" fmla="*/ 7658065 w 12192000"/>
              <a:gd name="connsiteY18" fmla="*/ 2292562 h 2347414"/>
              <a:gd name="connsiteX19" fmla="*/ 6531024 w 12192000"/>
              <a:gd name="connsiteY19" fmla="*/ 2324138 h 2347414"/>
              <a:gd name="connsiteX20" fmla="*/ 6178331 w 12192000"/>
              <a:gd name="connsiteY20" fmla="*/ 2345655 h 2347414"/>
              <a:gd name="connsiteX21" fmla="*/ 5977282 w 12192000"/>
              <a:gd name="connsiteY21" fmla="*/ 2344127 h 2347414"/>
              <a:gd name="connsiteX22" fmla="*/ 5367658 w 12192000"/>
              <a:gd name="connsiteY22" fmla="*/ 2329230 h 2347414"/>
              <a:gd name="connsiteX23" fmla="*/ 4387306 w 12192000"/>
              <a:gd name="connsiteY23" fmla="*/ 2288614 h 2347414"/>
              <a:gd name="connsiteX24" fmla="*/ 4180287 w 12192000"/>
              <a:gd name="connsiteY24" fmla="*/ 2280211 h 2347414"/>
              <a:gd name="connsiteX25" fmla="*/ 3842199 w 12192000"/>
              <a:gd name="connsiteY25" fmla="*/ 2257039 h 2347414"/>
              <a:gd name="connsiteX26" fmla="*/ 3730309 w 12192000"/>
              <a:gd name="connsiteY26" fmla="*/ 2251182 h 2347414"/>
              <a:gd name="connsiteX27" fmla="*/ 3425496 w 12192000"/>
              <a:gd name="connsiteY27" fmla="*/ 2231320 h 2347414"/>
              <a:gd name="connsiteX28" fmla="*/ 3076106 w 12192000"/>
              <a:gd name="connsiteY28" fmla="*/ 2201781 h 2347414"/>
              <a:gd name="connsiteX29" fmla="*/ 2819682 w 12192000"/>
              <a:gd name="connsiteY29" fmla="*/ 2182427 h 2347414"/>
              <a:gd name="connsiteX30" fmla="*/ 2525539 w 12192000"/>
              <a:gd name="connsiteY30" fmla="*/ 2152888 h 2347414"/>
              <a:gd name="connsiteX31" fmla="*/ 2311915 w 12192000"/>
              <a:gd name="connsiteY31" fmla="*/ 2133536 h 2347414"/>
              <a:gd name="connsiteX32" fmla="*/ 2054223 w 12192000"/>
              <a:gd name="connsiteY32" fmla="*/ 2104760 h 2347414"/>
              <a:gd name="connsiteX33" fmla="*/ 1865367 w 12192000"/>
              <a:gd name="connsiteY33" fmla="*/ 2084770 h 2347414"/>
              <a:gd name="connsiteX34" fmla="*/ 1629263 w 12192000"/>
              <a:gd name="connsiteY34" fmla="*/ 2055996 h 2347414"/>
              <a:gd name="connsiteX35" fmla="*/ 1458823 w 12192000"/>
              <a:gd name="connsiteY35" fmla="*/ 2035751 h 2347414"/>
              <a:gd name="connsiteX36" fmla="*/ 1241390 w 12192000"/>
              <a:gd name="connsiteY36" fmla="*/ 2007103 h 2347414"/>
              <a:gd name="connsiteX37" fmla="*/ 1047453 w 12192000"/>
              <a:gd name="connsiteY37" fmla="*/ 1980748 h 2347414"/>
              <a:gd name="connsiteX38" fmla="*/ 814907 w 12192000"/>
              <a:gd name="connsiteY38" fmla="*/ 1949045 h 2347414"/>
              <a:gd name="connsiteX39" fmla="*/ 592649 w 12192000"/>
              <a:gd name="connsiteY39" fmla="*/ 1913776 h 2347414"/>
              <a:gd name="connsiteX40" fmla="*/ 343591 w 12192000"/>
              <a:gd name="connsiteY40" fmla="*/ 1872650 h 2347414"/>
              <a:gd name="connsiteX41" fmla="*/ 35731 w 12192000"/>
              <a:gd name="connsiteY41" fmla="*/ 1821722 h 2347414"/>
              <a:gd name="connsiteX42" fmla="*/ 0 w 12192000"/>
              <a:gd name="connsiteY42" fmla="*/ 1814848 h 2347414"/>
              <a:gd name="connsiteX43" fmla="*/ 0 w 12192000"/>
              <a:gd name="connsiteY43" fmla="*/ 1758489 h 2347414"/>
              <a:gd name="connsiteX44" fmla="*/ 274248 w 12192000"/>
              <a:gd name="connsiteY44" fmla="*/ 1808735 h 2347414"/>
              <a:gd name="connsiteX45" fmla="*/ 498157 w 12192000"/>
              <a:gd name="connsiteY45" fmla="*/ 1846167 h 2347414"/>
              <a:gd name="connsiteX46" fmla="*/ 722828 w 12192000"/>
              <a:gd name="connsiteY46" fmla="*/ 1878635 h 2347414"/>
              <a:gd name="connsiteX47" fmla="*/ 949913 w 12192000"/>
              <a:gd name="connsiteY47" fmla="*/ 1912375 h 2347414"/>
              <a:gd name="connsiteX48" fmla="*/ 1195414 w 12192000"/>
              <a:gd name="connsiteY48" fmla="*/ 1947516 h 2347414"/>
              <a:gd name="connsiteX49" fmla="*/ 1342867 w 12192000"/>
              <a:gd name="connsiteY49" fmla="*/ 1968397 h 2347414"/>
              <a:gd name="connsiteX50" fmla="*/ 1518007 w 12192000"/>
              <a:gd name="connsiteY50" fmla="*/ 1988006 h 2347414"/>
              <a:gd name="connsiteX51" fmla="*/ 1701403 w 12192000"/>
              <a:gd name="connsiteY51" fmla="*/ 2010669 h 2347414"/>
              <a:gd name="connsiteX52" fmla="*/ 1879210 w 12192000"/>
              <a:gd name="connsiteY52" fmla="*/ 2031167 h 2347414"/>
              <a:gd name="connsiteX53" fmla="*/ 2068702 w 12192000"/>
              <a:gd name="connsiteY53" fmla="*/ 2052940 h 2347414"/>
              <a:gd name="connsiteX54" fmla="*/ 2212090 w 12192000"/>
              <a:gd name="connsiteY54" fmla="*/ 2067583 h 2347414"/>
              <a:gd name="connsiteX55" fmla="*/ 2416949 w 12192000"/>
              <a:gd name="connsiteY55" fmla="*/ 2089609 h 2347414"/>
              <a:gd name="connsiteX56" fmla="*/ 2582055 w 12192000"/>
              <a:gd name="connsiteY56" fmla="*/ 2105397 h 2347414"/>
              <a:gd name="connsiteX57" fmla="*/ 2802282 w 12192000"/>
              <a:gd name="connsiteY57" fmla="*/ 2126405 h 2347414"/>
              <a:gd name="connsiteX58" fmla="*/ 2984916 w 12192000"/>
              <a:gd name="connsiteY58" fmla="*/ 2141684 h 2347414"/>
              <a:gd name="connsiteX59" fmla="*/ 3241847 w 12192000"/>
              <a:gd name="connsiteY59" fmla="*/ 2164094 h 2347414"/>
              <a:gd name="connsiteX60" fmla="*/ 3439848 w 12192000"/>
              <a:gd name="connsiteY60" fmla="*/ 2176826 h 2347414"/>
              <a:gd name="connsiteX61" fmla="*/ 3658678 w 12192000"/>
              <a:gd name="connsiteY61" fmla="*/ 2194523 h 2347414"/>
              <a:gd name="connsiteX62" fmla="*/ 3881317 w 12192000"/>
              <a:gd name="connsiteY62" fmla="*/ 2206491 h 2347414"/>
              <a:gd name="connsiteX63" fmla="*/ 4148916 w 12192000"/>
              <a:gd name="connsiteY63" fmla="*/ 2225081 h 2347414"/>
              <a:gd name="connsiteX64" fmla="*/ 4468337 w 12192000"/>
              <a:gd name="connsiteY64" fmla="*/ 2237813 h 2347414"/>
              <a:gd name="connsiteX65" fmla="*/ 4605375 w 12192000"/>
              <a:gd name="connsiteY65" fmla="*/ 2240232 h 2347414"/>
              <a:gd name="connsiteX66" fmla="*/ 4527647 w 12192000"/>
              <a:gd name="connsiteY66" fmla="*/ 2236412 h 2347414"/>
              <a:gd name="connsiteX67" fmla="*/ 4175589 w 12192000"/>
              <a:gd name="connsiteY67" fmla="*/ 2212985 h 2347414"/>
              <a:gd name="connsiteX68" fmla="*/ 3988255 w 12192000"/>
              <a:gd name="connsiteY68" fmla="*/ 2200253 h 2347414"/>
              <a:gd name="connsiteX69" fmla="*/ 3686492 w 12192000"/>
              <a:gd name="connsiteY69" fmla="*/ 2176062 h 2347414"/>
              <a:gd name="connsiteX70" fmla="*/ 3517320 w 12192000"/>
              <a:gd name="connsiteY70" fmla="*/ 2163330 h 2347414"/>
              <a:gd name="connsiteX71" fmla="*/ 3258357 w 12192000"/>
              <a:gd name="connsiteY71" fmla="*/ 2139519 h 2347414"/>
              <a:gd name="connsiteX72" fmla="*/ 3101506 w 12192000"/>
              <a:gd name="connsiteY72" fmla="*/ 2126787 h 2347414"/>
              <a:gd name="connsiteX73" fmla="*/ 2809395 w 12192000"/>
              <a:gd name="connsiteY73" fmla="*/ 2097502 h 2347414"/>
              <a:gd name="connsiteX74" fmla="*/ 2598566 w 12192000"/>
              <a:gd name="connsiteY74" fmla="*/ 2078532 h 2347414"/>
              <a:gd name="connsiteX75" fmla="*/ 2337444 w 12192000"/>
              <a:gd name="connsiteY75" fmla="*/ 2048611 h 2347414"/>
              <a:gd name="connsiteX76" fmla="*/ 2091054 w 12192000"/>
              <a:gd name="connsiteY76" fmla="*/ 2023146 h 2347414"/>
              <a:gd name="connsiteX77" fmla="*/ 1755761 w 12192000"/>
              <a:gd name="connsiteY77" fmla="*/ 1981384 h 2347414"/>
              <a:gd name="connsiteX78" fmla="*/ 1441169 w 12192000"/>
              <a:gd name="connsiteY78" fmla="*/ 1943824 h 2347414"/>
              <a:gd name="connsiteX79" fmla="*/ 1017607 w 12192000"/>
              <a:gd name="connsiteY79" fmla="*/ 1883345 h 2347414"/>
              <a:gd name="connsiteX80" fmla="*/ 594427 w 12192000"/>
              <a:gd name="connsiteY80" fmla="*/ 1821849 h 2347414"/>
              <a:gd name="connsiteX81" fmla="*/ 200711 w 12192000"/>
              <a:gd name="connsiteY81" fmla="*/ 1755132 h 2347414"/>
              <a:gd name="connsiteX82" fmla="*/ 0 w 12192000"/>
              <a:gd name="connsiteY82" fmla="*/ 1718743 h 2347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2192000" h="2347414">
                <a:moveTo>
                  <a:pt x="0" y="0"/>
                </a:moveTo>
                <a:lnTo>
                  <a:pt x="12192000" y="0"/>
                </a:lnTo>
                <a:lnTo>
                  <a:pt x="12192000" y="1736458"/>
                </a:lnTo>
                <a:lnTo>
                  <a:pt x="11967601" y="1784034"/>
                </a:lnTo>
                <a:cubicBezTo>
                  <a:pt x="11589888" y="1859409"/>
                  <a:pt x="11209762" y="1923961"/>
                  <a:pt x="10829000" y="1983294"/>
                </a:cubicBezTo>
                <a:lnTo>
                  <a:pt x="10743779" y="1996027"/>
                </a:lnTo>
                <a:cubicBezTo>
                  <a:pt x="10772495" y="1996778"/>
                  <a:pt x="10801211" y="1993989"/>
                  <a:pt x="10829254" y="1987751"/>
                </a:cubicBezTo>
                <a:cubicBezTo>
                  <a:pt x="10835198" y="1988337"/>
                  <a:pt x="10841180" y="1988553"/>
                  <a:pt x="10847162" y="1988388"/>
                </a:cubicBezTo>
                <a:cubicBezTo>
                  <a:pt x="11090123" y="1968907"/>
                  <a:pt x="11332703" y="1945734"/>
                  <a:pt x="11575155" y="1921415"/>
                </a:cubicBezTo>
                <a:lnTo>
                  <a:pt x="12192000" y="1851213"/>
                </a:lnTo>
                <a:lnTo>
                  <a:pt x="12192000" y="1907356"/>
                </a:lnTo>
                <a:lnTo>
                  <a:pt x="12035532" y="1927033"/>
                </a:lnTo>
                <a:cubicBezTo>
                  <a:pt x="11882793" y="1944747"/>
                  <a:pt x="11729910" y="1961077"/>
                  <a:pt x="11576932" y="1976291"/>
                </a:cubicBezTo>
                <a:cubicBezTo>
                  <a:pt x="11260690" y="2008122"/>
                  <a:pt x="10944193" y="2037279"/>
                  <a:pt x="10627316" y="2061470"/>
                </a:cubicBezTo>
                <a:cubicBezTo>
                  <a:pt x="10352985" y="2082351"/>
                  <a:pt x="10078401" y="2100431"/>
                  <a:pt x="9804196" y="2123478"/>
                </a:cubicBezTo>
                <a:cubicBezTo>
                  <a:pt x="9617118" y="2139137"/>
                  <a:pt x="9430675" y="2161674"/>
                  <a:pt x="9243851" y="2180008"/>
                </a:cubicBezTo>
                <a:cubicBezTo>
                  <a:pt x="9073157" y="2196433"/>
                  <a:pt x="8902207" y="2211966"/>
                  <a:pt x="8731259" y="2225081"/>
                </a:cubicBezTo>
                <a:cubicBezTo>
                  <a:pt x="8509507" y="2242054"/>
                  <a:pt x="8287667" y="2257586"/>
                  <a:pt x="8065752" y="2271681"/>
                </a:cubicBezTo>
                <a:cubicBezTo>
                  <a:pt x="7929984" y="2280466"/>
                  <a:pt x="7793961" y="2285814"/>
                  <a:pt x="7658065" y="2292562"/>
                </a:cubicBezTo>
                <a:cubicBezTo>
                  <a:pt x="7282640" y="2311661"/>
                  <a:pt x="6906704" y="2314208"/>
                  <a:pt x="6531024" y="2324138"/>
                </a:cubicBezTo>
                <a:cubicBezTo>
                  <a:pt x="6413417" y="2327322"/>
                  <a:pt x="6295937" y="2338399"/>
                  <a:pt x="6178331" y="2345655"/>
                </a:cubicBezTo>
                <a:cubicBezTo>
                  <a:pt x="6111271" y="2349730"/>
                  <a:pt x="6044342" y="2345655"/>
                  <a:pt x="5977282" y="2344127"/>
                </a:cubicBezTo>
                <a:cubicBezTo>
                  <a:pt x="5774073" y="2338908"/>
                  <a:pt x="5570866" y="2334960"/>
                  <a:pt x="5367658" y="2329230"/>
                </a:cubicBezTo>
                <a:cubicBezTo>
                  <a:pt x="5040746" y="2319809"/>
                  <a:pt x="4713963" y="2306274"/>
                  <a:pt x="4387306" y="2288614"/>
                </a:cubicBezTo>
                <a:cubicBezTo>
                  <a:pt x="4318342" y="2284796"/>
                  <a:pt x="4249253" y="2284286"/>
                  <a:pt x="4180287" y="2280211"/>
                </a:cubicBezTo>
                <a:cubicBezTo>
                  <a:pt x="4067634" y="2273463"/>
                  <a:pt x="3954980" y="2265060"/>
                  <a:pt x="3842199" y="2257039"/>
                </a:cubicBezTo>
                <a:cubicBezTo>
                  <a:pt x="3804988" y="2254492"/>
                  <a:pt x="3767648" y="2254620"/>
                  <a:pt x="3730309" y="2251182"/>
                </a:cubicBezTo>
                <a:cubicBezTo>
                  <a:pt x="3628704" y="2242142"/>
                  <a:pt x="3527101" y="2238449"/>
                  <a:pt x="3425496" y="2231320"/>
                </a:cubicBezTo>
                <a:cubicBezTo>
                  <a:pt x="3308906" y="2222534"/>
                  <a:pt x="3192569" y="2211330"/>
                  <a:pt x="3076106" y="2201781"/>
                </a:cubicBezTo>
                <a:cubicBezTo>
                  <a:pt x="2990757" y="2194905"/>
                  <a:pt x="2905157" y="2190067"/>
                  <a:pt x="2819682" y="2182427"/>
                </a:cubicBezTo>
                <a:cubicBezTo>
                  <a:pt x="2721507" y="2173515"/>
                  <a:pt x="2623586" y="2162311"/>
                  <a:pt x="2525539" y="2152888"/>
                </a:cubicBezTo>
                <a:cubicBezTo>
                  <a:pt x="2454289" y="2145886"/>
                  <a:pt x="2383038" y="2140920"/>
                  <a:pt x="2311915" y="2133536"/>
                </a:cubicBezTo>
                <a:cubicBezTo>
                  <a:pt x="2225933" y="2124749"/>
                  <a:pt x="2140204" y="2114182"/>
                  <a:pt x="2054223" y="2104760"/>
                </a:cubicBezTo>
                <a:cubicBezTo>
                  <a:pt x="1990719" y="2097758"/>
                  <a:pt x="1928233" y="2092028"/>
                  <a:pt x="1865367" y="2084770"/>
                </a:cubicBezTo>
                <a:cubicBezTo>
                  <a:pt x="1786622" y="2075603"/>
                  <a:pt x="1708006" y="2065545"/>
                  <a:pt x="1629263" y="2055996"/>
                </a:cubicBezTo>
                <a:cubicBezTo>
                  <a:pt x="1572492" y="2049120"/>
                  <a:pt x="1515595" y="2043264"/>
                  <a:pt x="1458823" y="2035751"/>
                </a:cubicBezTo>
                <a:cubicBezTo>
                  <a:pt x="1386303" y="2026585"/>
                  <a:pt x="1313784" y="2016780"/>
                  <a:pt x="1241390" y="2007103"/>
                </a:cubicBezTo>
                <a:lnTo>
                  <a:pt x="1047453" y="1980748"/>
                </a:lnTo>
                <a:cubicBezTo>
                  <a:pt x="969980" y="1970180"/>
                  <a:pt x="892254" y="1960377"/>
                  <a:pt x="814907" y="1949045"/>
                </a:cubicBezTo>
                <a:cubicBezTo>
                  <a:pt x="740609" y="1938094"/>
                  <a:pt x="666692" y="1925744"/>
                  <a:pt x="592649" y="1913776"/>
                </a:cubicBezTo>
                <a:cubicBezTo>
                  <a:pt x="509587" y="1900280"/>
                  <a:pt x="426653" y="1886274"/>
                  <a:pt x="343591" y="1872650"/>
                </a:cubicBezTo>
                <a:cubicBezTo>
                  <a:pt x="240972" y="1855716"/>
                  <a:pt x="138225" y="1839673"/>
                  <a:pt x="35731" y="1821722"/>
                </a:cubicBezTo>
                <a:lnTo>
                  <a:pt x="0" y="1814848"/>
                </a:lnTo>
                <a:lnTo>
                  <a:pt x="0" y="1758489"/>
                </a:lnTo>
                <a:lnTo>
                  <a:pt x="274248" y="1808735"/>
                </a:lnTo>
                <a:cubicBezTo>
                  <a:pt x="348926" y="1821467"/>
                  <a:pt x="423604" y="1832798"/>
                  <a:pt x="498157" y="1846167"/>
                </a:cubicBezTo>
                <a:cubicBezTo>
                  <a:pt x="572708" y="1859536"/>
                  <a:pt x="647896" y="1867813"/>
                  <a:pt x="722828" y="1878635"/>
                </a:cubicBezTo>
                <a:cubicBezTo>
                  <a:pt x="797762" y="1889457"/>
                  <a:pt x="874219" y="1901426"/>
                  <a:pt x="949913" y="1912375"/>
                </a:cubicBezTo>
                <a:cubicBezTo>
                  <a:pt x="1031704" y="1924343"/>
                  <a:pt x="1113496" y="1935802"/>
                  <a:pt x="1195414" y="1947516"/>
                </a:cubicBezTo>
                <a:cubicBezTo>
                  <a:pt x="1244566" y="1954519"/>
                  <a:pt x="1293589" y="1962285"/>
                  <a:pt x="1342867" y="1968397"/>
                </a:cubicBezTo>
                <a:cubicBezTo>
                  <a:pt x="1401162" y="1975656"/>
                  <a:pt x="1459712" y="1981130"/>
                  <a:pt x="1518007" y="1988006"/>
                </a:cubicBezTo>
                <a:cubicBezTo>
                  <a:pt x="1579224" y="1995263"/>
                  <a:pt x="1640186" y="2003411"/>
                  <a:pt x="1701403" y="2010669"/>
                </a:cubicBezTo>
                <a:cubicBezTo>
                  <a:pt x="1762618" y="2017926"/>
                  <a:pt x="1820279" y="2024292"/>
                  <a:pt x="1879210" y="2031167"/>
                </a:cubicBezTo>
                <a:cubicBezTo>
                  <a:pt x="1942712" y="2038425"/>
                  <a:pt x="2006214" y="2046064"/>
                  <a:pt x="2068702" y="2052940"/>
                </a:cubicBezTo>
                <a:cubicBezTo>
                  <a:pt x="2116455" y="2058160"/>
                  <a:pt x="2164335" y="2062362"/>
                  <a:pt x="2212090" y="2067583"/>
                </a:cubicBezTo>
                <a:cubicBezTo>
                  <a:pt x="2280419" y="2074967"/>
                  <a:pt x="2348493" y="2085152"/>
                  <a:pt x="2416949" y="2089609"/>
                </a:cubicBezTo>
                <a:cubicBezTo>
                  <a:pt x="2472070" y="2093302"/>
                  <a:pt x="2526936" y="2099540"/>
                  <a:pt x="2582055" y="2105397"/>
                </a:cubicBezTo>
                <a:cubicBezTo>
                  <a:pt x="2655337" y="2113291"/>
                  <a:pt x="2729001" y="2119785"/>
                  <a:pt x="2802282" y="2126405"/>
                </a:cubicBezTo>
                <a:cubicBezTo>
                  <a:pt x="2862991" y="2131753"/>
                  <a:pt x="2924207" y="2136337"/>
                  <a:pt x="2984916" y="2141684"/>
                </a:cubicBezTo>
                <a:cubicBezTo>
                  <a:pt x="3070516" y="2149324"/>
                  <a:pt x="3156373" y="2152888"/>
                  <a:pt x="3241847" y="2164094"/>
                </a:cubicBezTo>
                <a:cubicBezTo>
                  <a:pt x="3307255" y="2172624"/>
                  <a:pt x="3374060" y="2169822"/>
                  <a:pt x="3439848" y="2176826"/>
                </a:cubicBezTo>
                <a:cubicBezTo>
                  <a:pt x="3512622" y="2184592"/>
                  <a:pt x="3585777" y="2186247"/>
                  <a:pt x="3658678" y="2194523"/>
                </a:cubicBezTo>
                <a:cubicBezTo>
                  <a:pt x="3731578" y="2202800"/>
                  <a:pt x="3807019" y="2201781"/>
                  <a:pt x="3881317" y="2206491"/>
                </a:cubicBezTo>
                <a:cubicBezTo>
                  <a:pt x="3970222" y="2212094"/>
                  <a:pt x="4059124" y="2223552"/>
                  <a:pt x="4148916" y="2225081"/>
                </a:cubicBezTo>
                <a:cubicBezTo>
                  <a:pt x="4255600" y="2226736"/>
                  <a:pt x="4361779" y="2236539"/>
                  <a:pt x="4468337" y="2237813"/>
                </a:cubicBezTo>
                <a:cubicBezTo>
                  <a:pt x="4511390" y="2238577"/>
                  <a:pt x="4554190" y="2246852"/>
                  <a:pt x="4605375" y="2240232"/>
                </a:cubicBezTo>
                <a:cubicBezTo>
                  <a:pt x="4574131" y="2238704"/>
                  <a:pt x="4550762" y="2237940"/>
                  <a:pt x="4527647" y="2236412"/>
                </a:cubicBezTo>
                <a:cubicBezTo>
                  <a:pt x="4410293" y="2228773"/>
                  <a:pt x="4292942" y="2220751"/>
                  <a:pt x="4175589" y="2212985"/>
                </a:cubicBezTo>
                <a:cubicBezTo>
                  <a:pt x="4113101" y="2208783"/>
                  <a:pt x="4050615" y="2205219"/>
                  <a:pt x="3988255" y="2200253"/>
                </a:cubicBezTo>
                <a:cubicBezTo>
                  <a:pt x="3887668" y="2192487"/>
                  <a:pt x="3787079" y="2184082"/>
                  <a:pt x="3686492" y="2176062"/>
                </a:cubicBezTo>
                <a:cubicBezTo>
                  <a:pt x="3630102" y="2171605"/>
                  <a:pt x="3573711" y="2168040"/>
                  <a:pt x="3517320" y="2163330"/>
                </a:cubicBezTo>
                <a:cubicBezTo>
                  <a:pt x="3430958" y="2155689"/>
                  <a:pt x="3344721" y="2147159"/>
                  <a:pt x="3258357" y="2139519"/>
                </a:cubicBezTo>
                <a:cubicBezTo>
                  <a:pt x="3206031" y="2134809"/>
                  <a:pt x="3153705" y="2131371"/>
                  <a:pt x="3101506" y="2126787"/>
                </a:cubicBezTo>
                <a:cubicBezTo>
                  <a:pt x="3004220" y="2117365"/>
                  <a:pt x="2907061" y="2106798"/>
                  <a:pt x="2809395" y="2097502"/>
                </a:cubicBezTo>
                <a:cubicBezTo>
                  <a:pt x="2739161" y="2090628"/>
                  <a:pt x="2668673" y="2085916"/>
                  <a:pt x="2598566" y="2078532"/>
                </a:cubicBezTo>
                <a:cubicBezTo>
                  <a:pt x="2511441" y="2069365"/>
                  <a:pt x="2424569" y="2058160"/>
                  <a:pt x="2337444" y="2048611"/>
                </a:cubicBezTo>
                <a:cubicBezTo>
                  <a:pt x="2255399" y="2039699"/>
                  <a:pt x="2173099" y="2032950"/>
                  <a:pt x="2091054" y="2023146"/>
                </a:cubicBezTo>
                <a:cubicBezTo>
                  <a:pt x="1979162" y="2010414"/>
                  <a:pt x="1867524" y="1995008"/>
                  <a:pt x="1755761" y="1981384"/>
                </a:cubicBezTo>
                <a:cubicBezTo>
                  <a:pt x="1650982" y="1968652"/>
                  <a:pt x="1545821" y="1957830"/>
                  <a:pt x="1441169" y="1943824"/>
                </a:cubicBezTo>
                <a:cubicBezTo>
                  <a:pt x="1299813" y="1924980"/>
                  <a:pt x="1158837" y="1903718"/>
                  <a:pt x="1017607" y="1883345"/>
                </a:cubicBezTo>
                <a:cubicBezTo>
                  <a:pt x="876378" y="1862974"/>
                  <a:pt x="735402" y="1844003"/>
                  <a:pt x="594427" y="1821849"/>
                </a:cubicBezTo>
                <a:cubicBezTo>
                  <a:pt x="462850" y="1801222"/>
                  <a:pt x="331526" y="1778304"/>
                  <a:pt x="200711" y="1755132"/>
                </a:cubicBezTo>
                <a:lnTo>
                  <a:pt x="0" y="1718743"/>
                </a:lnTo>
                <a:close/>
              </a:path>
            </a:pathLst>
          </a:custGeom>
          <a:solidFill>
            <a:schemeClr val="accent2"/>
          </a:solidFill>
          <a:ln w="81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401221"/>
            <a:ext cx="10515600" cy="1348065"/>
          </a:xfrm>
        </p:spPr>
        <p:txBody>
          <a:bodyPr>
            <a:normAutofit/>
          </a:bodyPr>
          <a:lstStyle/>
          <a:p>
            <a:r>
              <a:rPr lang="pt-BR" sz="5400">
                <a:solidFill>
                  <a:srgbClr val="FFFFFF"/>
                </a:solidFill>
              </a:rPr>
              <a:t>3. O amor incondicional de Deus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41421" y="2586789"/>
            <a:ext cx="11285621" cy="4018548"/>
          </a:xfrm>
        </p:spPr>
        <p:txBody>
          <a:bodyPr>
            <a:normAutofit lnSpcReduction="10000"/>
          </a:bodyPr>
          <a:lstStyle/>
          <a:p>
            <a:r>
              <a:rPr lang="pt-BR" sz="2000" dirty="0"/>
              <a:t>Desde a época de Moisés, o povo de Israel, em vários momentos, demonstrou-se infiel a Deus; mesmo assim, </a:t>
            </a:r>
            <a:r>
              <a:rPr lang="pt-BR" sz="2000" b="1" dirty="0"/>
              <a:t>a misericórdia e o amor do Pai sempre estiveram com eles</a:t>
            </a:r>
            <a:r>
              <a:rPr lang="pt-BR" sz="2000" dirty="0"/>
              <a:t>. Quando Israel se arrependia e clamava, ainda que fosse um povo teimoso e duro de coração, </a:t>
            </a:r>
            <a:r>
              <a:rPr lang="pt-BR" sz="2000" b="1" dirty="0"/>
              <a:t>o Senhor os ouvia </a:t>
            </a:r>
            <a:r>
              <a:rPr lang="pt-BR" sz="2000" dirty="0"/>
              <a:t>(</a:t>
            </a:r>
            <a:r>
              <a:rPr lang="pt-BR" sz="2000" dirty="0" err="1"/>
              <a:t>Dt</a:t>
            </a:r>
            <a:r>
              <a:rPr lang="pt-BR" sz="2000" dirty="0"/>
              <a:t> 9.6,13). Era como um ciclo vicioso: as coisas iam bem, o povo se afastava; mas, quando as coisas iam mal, o povo voltava a buscar o Senhor: "Porém, em tendo repouso, tornavam a fazer o mal diante de ti; e tu os deixavas na mão dos seus inimigos, para que dominassem sobre eles; e, convertendo-se eles e clamando a ti, tu os ouviste desde os céus e, segundo a tua misericórdia, os livraste muitas vezes", Ne 9.28.</a:t>
            </a:r>
          </a:p>
          <a:p>
            <a:r>
              <a:rPr lang="pt-BR" sz="2000" dirty="0"/>
              <a:t>Os Profetas Menores, de acordo com a vontade de Deus, pregaram sobre o juízo divino por causa do pecado; alertaram o povo céus para se preparar para o encontro com Deus (Am 4.12); alertaram sobre as pragas que destruíam suas plantações (JI 1.4); exortaram o povo a buscar ao Senhor (</a:t>
            </a:r>
            <a:r>
              <a:rPr lang="pt-BR" sz="2000" dirty="0" err="1"/>
              <a:t>Sf</a:t>
            </a:r>
            <a:r>
              <a:rPr lang="pt-BR" sz="2000" dirty="0"/>
              <a:t> 2.1-3); além de proclamarem tantas outras mensagens de exortação, bênção e direção que Deus os mandava transmitir aos homens.</a:t>
            </a:r>
          </a:p>
          <a:p>
            <a:r>
              <a:rPr lang="pt-BR" sz="2000" dirty="0"/>
              <a:t>O Ministério dos profetas foi, em grande parte, trazer o povo de volta a Deus, que não quer que ninguém se perca (2Pe 3.9). </a:t>
            </a:r>
            <a:r>
              <a:rPr lang="pt-BR" sz="2000" b="1" dirty="0"/>
              <a:t>O cristão deve ser obediente e ouvir a voz de Deus.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46E9B5E7-585E-485A-B9FE-337667BD35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63" y="1346010"/>
            <a:ext cx="1259978" cy="1127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930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1178</Words>
  <Application>Microsoft Office PowerPoint</Application>
  <PresentationFormat>Widescreen</PresentationFormat>
  <Paragraphs>39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Tema do Office</vt:lpstr>
      <vt:lpstr>Office Theme</vt:lpstr>
      <vt:lpstr> Lição 1 Mensageiros de Deus</vt:lpstr>
      <vt:lpstr>Objetivo da lição </vt:lpstr>
      <vt:lpstr>Apresentação do PowerPoint</vt:lpstr>
      <vt:lpstr>Introdução</vt:lpstr>
      <vt:lpstr>Atividade em grupo</vt:lpstr>
      <vt:lpstr>1. Conhecendo os Profetas Menores</vt:lpstr>
      <vt:lpstr>Apresentação do PowerPoint</vt:lpstr>
      <vt:lpstr>2. O Ministério Profético</vt:lpstr>
      <vt:lpstr>3. O amor incondicional de Deus</vt:lpstr>
      <vt:lpstr>Apresentação do PowerPoint</vt:lpstr>
      <vt:lpstr>Conclusão 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Lição 5 A luz que brilha nas trevas</dc:title>
  <dc:creator>Julio César Pereira</dc:creator>
  <cp:lastModifiedBy>Julio César Pereira</cp:lastModifiedBy>
  <cp:revision>21</cp:revision>
  <dcterms:created xsi:type="dcterms:W3CDTF">2021-01-30T14:50:10Z</dcterms:created>
  <dcterms:modified xsi:type="dcterms:W3CDTF">2021-04-02T21:24:36Z</dcterms:modified>
</cp:coreProperties>
</file>